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73" r:id="rId2"/>
    <p:sldId id="276" r:id="rId3"/>
    <p:sldId id="275" r:id="rId4"/>
    <p:sldId id="257" r:id="rId5"/>
    <p:sldId id="262" r:id="rId6"/>
    <p:sldId id="259" r:id="rId7"/>
    <p:sldId id="263" r:id="rId8"/>
    <p:sldId id="264" r:id="rId9"/>
    <p:sldId id="265" r:id="rId10"/>
    <p:sldId id="266" r:id="rId11"/>
    <p:sldId id="267" r:id="rId12"/>
    <p:sldId id="268" r:id="rId13"/>
    <p:sldId id="269" r:id="rId14"/>
    <p:sldId id="270" r:id="rId15"/>
    <p:sldId id="271" r:id="rId16"/>
    <p:sldId id="272" r:id="rId17"/>
    <p:sldId id="261" r:id="rId18"/>
    <p:sldId id="274"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71" autoAdjust="0"/>
  </p:normalViewPr>
  <p:slideViewPr>
    <p:cSldViewPr snapToGrid="0" snapToObjects="1">
      <p:cViewPr varScale="1">
        <p:scale>
          <a:sx n="78" d="100"/>
          <a:sy n="78" d="100"/>
        </p:scale>
        <p:origin x="52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BA3631-F1E3-4725-8381-E673D3B06FC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670D1547-2506-4B60-8655-7934007EDAEA}">
      <dgm:prSet phldrT="[Text]" custT="1"/>
      <dgm:spPr/>
      <dgm:t>
        <a:bodyPr/>
        <a:lstStyle/>
        <a:p>
          <a:r>
            <a:rPr lang="en-GB" sz="1200"/>
            <a:t>CYP with SI</a:t>
          </a:r>
        </a:p>
      </dgm:t>
    </dgm:pt>
    <dgm:pt modelId="{4140F70D-0E3D-4A16-AFD6-79DE6CD7D053}" type="parTrans" cxnId="{E67D72D2-FCCF-450D-9EF9-919F1284C2F4}">
      <dgm:prSet/>
      <dgm:spPr/>
      <dgm:t>
        <a:bodyPr/>
        <a:lstStyle/>
        <a:p>
          <a:endParaRPr lang="en-GB"/>
        </a:p>
      </dgm:t>
    </dgm:pt>
    <dgm:pt modelId="{6ACDD607-908A-47AB-B0C3-A15FDA1B650A}" type="sibTrans" cxnId="{E67D72D2-FCCF-450D-9EF9-919F1284C2F4}">
      <dgm:prSet/>
      <dgm:spPr/>
      <dgm:t>
        <a:bodyPr/>
        <a:lstStyle/>
        <a:p>
          <a:endParaRPr lang="en-GB"/>
        </a:p>
      </dgm:t>
    </dgm:pt>
    <dgm:pt modelId="{374799AC-BB70-49FD-8563-79D66ED477E5}">
      <dgm:prSet phldrT="[Text]"/>
      <dgm:spPr/>
      <dgm:t>
        <a:bodyPr/>
        <a:lstStyle/>
        <a:p>
          <a:endParaRPr lang="en-GB" sz="900"/>
        </a:p>
      </dgm:t>
    </dgm:pt>
    <dgm:pt modelId="{EE92074A-C0BF-453A-98BF-5B921D17BA44}" type="parTrans" cxnId="{08AB74AD-9726-4532-85DA-5F7B8DF3768D}">
      <dgm:prSet/>
      <dgm:spPr/>
      <dgm:t>
        <a:bodyPr/>
        <a:lstStyle/>
        <a:p>
          <a:endParaRPr lang="en-GB"/>
        </a:p>
      </dgm:t>
    </dgm:pt>
    <dgm:pt modelId="{0715816C-5C62-4495-99D1-625CFB7372B3}" type="sibTrans" cxnId="{08AB74AD-9726-4532-85DA-5F7B8DF3768D}">
      <dgm:prSet/>
      <dgm:spPr/>
      <dgm:t>
        <a:bodyPr/>
        <a:lstStyle/>
        <a:p>
          <a:endParaRPr lang="en-GB"/>
        </a:p>
      </dgm:t>
    </dgm:pt>
    <dgm:pt modelId="{9E7701AC-61AF-400D-BA76-9A878A6B14EF}">
      <dgm:prSet custT="1"/>
      <dgm:spPr/>
      <dgm:t>
        <a:bodyPr/>
        <a:lstStyle/>
        <a:p>
          <a:r>
            <a:rPr lang="en-GB" sz="1200"/>
            <a:t>Human</a:t>
          </a:r>
          <a:r>
            <a:rPr lang="en-GB" sz="1500"/>
            <a:t> </a:t>
          </a:r>
          <a:r>
            <a:rPr lang="en-GB" sz="1200"/>
            <a:t>Rights</a:t>
          </a:r>
        </a:p>
      </dgm:t>
    </dgm:pt>
    <dgm:pt modelId="{1E527B5F-8765-4979-A4F9-A38D0A4BA695}" type="parTrans" cxnId="{816B1712-0B9C-4DE0-BBF4-861031F9637C}">
      <dgm:prSet/>
      <dgm:spPr/>
      <dgm:t>
        <a:bodyPr/>
        <a:lstStyle/>
        <a:p>
          <a:endParaRPr lang="en-GB"/>
        </a:p>
      </dgm:t>
    </dgm:pt>
    <dgm:pt modelId="{6C22583E-B815-4667-9ACD-8EEC49F4DE39}" type="sibTrans" cxnId="{816B1712-0B9C-4DE0-BBF4-861031F9637C}">
      <dgm:prSet/>
      <dgm:spPr/>
      <dgm:t>
        <a:bodyPr/>
        <a:lstStyle/>
        <a:p>
          <a:endParaRPr lang="en-GB"/>
        </a:p>
      </dgm:t>
    </dgm:pt>
    <dgm:pt modelId="{61D5ACD1-ADA0-41C5-A445-8816B18EA7F7}">
      <dgm:prSet custT="1"/>
      <dgm:spPr/>
      <dgm:t>
        <a:bodyPr/>
        <a:lstStyle/>
        <a:p>
          <a:r>
            <a:rPr lang="en-GB" sz="1200"/>
            <a:t>National Policies</a:t>
          </a:r>
        </a:p>
      </dgm:t>
    </dgm:pt>
    <dgm:pt modelId="{4F22FD5E-09EB-4A6D-89A2-725F0560AAA2}" type="parTrans" cxnId="{6B103EBB-C4FC-480D-8C57-1A6B28E2BD13}">
      <dgm:prSet/>
      <dgm:spPr/>
      <dgm:t>
        <a:bodyPr/>
        <a:lstStyle/>
        <a:p>
          <a:endParaRPr lang="en-GB"/>
        </a:p>
      </dgm:t>
    </dgm:pt>
    <dgm:pt modelId="{6F95FD46-A7D6-4EC5-A553-E42D13AD5836}" type="sibTrans" cxnId="{6B103EBB-C4FC-480D-8C57-1A6B28E2BD13}">
      <dgm:prSet/>
      <dgm:spPr/>
      <dgm:t>
        <a:bodyPr/>
        <a:lstStyle/>
        <a:p>
          <a:endParaRPr lang="en-GB"/>
        </a:p>
      </dgm:t>
    </dgm:pt>
    <dgm:pt modelId="{321435CD-8963-4F43-A5B6-6DF4CDB122EE}">
      <dgm:prSet custT="1"/>
      <dgm:spPr/>
      <dgm:t>
        <a:bodyPr/>
        <a:lstStyle/>
        <a:p>
          <a:r>
            <a:rPr lang="en-GB" sz="1200"/>
            <a:t>Local Authority Policy</a:t>
          </a:r>
        </a:p>
      </dgm:t>
    </dgm:pt>
    <dgm:pt modelId="{B28A9AD4-C189-46E7-AFE9-B038C6A35B87}" type="parTrans" cxnId="{4A8C5970-6EBD-4CF3-B5B0-FB7538072C50}">
      <dgm:prSet/>
      <dgm:spPr/>
      <dgm:t>
        <a:bodyPr/>
        <a:lstStyle/>
        <a:p>
          <a:endParaRPr lang="en-GB"/>
        </a:p>
      </dgm:t>
    </dgm:pt>
    <dgm:pt modelId="{A196939C-08CB-4D74-8364-D036A3F2974D}" type="sibTrans" cxnId="{4A8C5970-6EBD-4CF3-B5B0-FB7538072C50}">
      <dgm:prSet/>
      <dgm:spPr/>
      <dgm:t>
        <a:bodyPr/>
        <a:lstStyle/>
        <a:p>
          <a:endParaRPr lang="en-GB"/>
        </a:p>
      </dgm:t>
    </dgm:pt>
    <dgm:pt modelId="{D237CA34-90B4-464A-B3BD-24E45361F36A}">
      <dgm:prSet custT="1"/>
      <dgm:spPr/>
      <dgm:t>
        <a:bodyPr/>
        <a:lstStyle/>
        <a:p>
          <a:r>
            <a:rPr lang="en-GB" sz="1200"/>
            <a:t>Educators Parents / Carers</a:t>
          </a:r>
        </a:p>
      </dgm:t>
    </dgm:pt>
    <dgm:pt modelId="{DF6022D7-D9BF-4EEC-B834-15AED78F14D8}" type="parTrans" cxnId="{86AF11A2-CA76-41AC-9DDE-07B3B14B295F}">
      <dgm:prSet/>
      <dgm:spPr/>
      <dgm:t>
        <a:bodyPr/>
        <a:lstStyle/>
        <a:p>
          <a:endParaRPr lang="en-GB"/>
        </a:p>
      </dgm:t>
    </dgm:pt>
    <dgm:pt modelId="{0B1B30E2-D7AC-432B-870A-E52C61AEFC2A}" type="sibTrans" cxnId="{86AF11A2-CA76-41AC-9DDE-07B3B14B295F}">
      <dgm:prSet/>
      <dgm:spPr/>
      <dgm:t>
        <a:bodyPr/>
        <a:lstStyle/>
        <a:p>
          <a:endParaRPr lang="en-GB"/>
        </a:p>
      </dgm:t>
    </dgm:pt>
    <dgm:pt modelId="{A6F46226-266B-4697-A15A-00E672103F90}">
      <dgm:prSet custT="1"/>
      <dgm:spPr/>
      <dgm:t>
        <a:bodyPr/>
        <a:lstStyle/>
        <a:p>
          <a:r>
            <a:rPr lang="en-GB" sz="1100"/>
            <a:t>Set out the standards within the legal frameworks (Equality Act 2010, UN Convention on Rights of Disabled Persons,UN Convention on the Rights of the Child.)</a:t>
          </a:r>
          <a:endParaRPr lang="en-GB" sz="1200"/>
        </a:p>
      </dgm:t>
    </dgm:pt>
    <dgm:pt modelId="{B9492438-C394-41C3-8475-8B91BF34BDF0}" type="parTrans" cxnId="{DFA5A1CD-9593-4A9B-B1CF-19FCB84A1E04}">
      <dgm:prSet/>
      <dgm:spPr/>
      <dgm:t>
        <a:bodyPr/>
        <a:lstStyle/>
        <a:p>
          <a:endParaRPr lang="en-GB"/>
        </a:p>
      </dgm:t>
    </dgm:pt>
    <dgm:pt modelId="{12C0118D-89D8-4CAB-8CB4-6D82F7F643F7}" type="sibTrans" cxnId="{DFA5A1CD-9593-4A9B-B1CF-19FCB84A1E04}">
      <dgm:prSet/>
      <dgm:spPr/>
      <dgm:t>
        <a:bodyPr/>
        <a:lstStyle/>
        <a:p>
          <a:endParaRPr lang="en-GB"/>
        </a:p>
      </dgm:t>
    </dgm:pt>
    <dgm:pt modelId="{3399C182-0D38-456B-B65F-C1523ECF5F90}">
      <dgm:prSet custT="1"/>
      <dgm:spPr/>
      <dgm:t>
        <a:bodyPr/>
        <a:lstStyle/>
        <a:p>
          <a:r>
            <a:rPr lang="en-GB" sz="1100"/>
            <a:t>How are these expressly stated in these policies?</a:t>
          </a:r>
        </a:p>
      </dgm:t>
    </dgm:pt>
    <dgm:pt modelId="{06C07226-02F2-4EEB-8712-ABACEA1AFBBB}" type="parTrans" cxnId="{9FFD047A-CE88-4407-BDE3-783534794E87}">
      <dgm:prSet/>
      <dgm:spPr/>
      <dgm:t>
        <a:bodyPr/>
        <a:lstStyle/>
        <a:p>
          <a:endParaRPr lang="en-GB"/>
        </a:p>
      </dgm:t>
    </dgm:pt>
    <dgm:pt modelId="{A8C46773-C9FB-4575-A6DA-C7B8CE2FC8C1}" type="sibTrans" cxnId="{9FFD047A-CE88-4407-BDE3-783534794E87}">
      <dgm:prSet/>
      <dgm:spPr/>
      <dgm:t>
        <a:bodyPr/>
        <a:lstStyle/>
        <a:p>
          <a:endParaRPr lang="en-GB"/>
        </a:p>
      </dgm:t>
    </dgm:pt>
    <dgm:pt modelId="{0B0A2A7C-149D-4EF0-BC69-B46A09AF6589}">
      <dgm:prSet custT="1"/>
      <dgm:spPr/>
      <dgm:t>
        <a:bodyPr/>
        <a:lstStyle/>
        <a:p>
          <a:r>
            <a:rPr lang="en-GB" sz="1100"/>
            <a:t>How have these influenced policy and practice for CYPs with SI</a:t>
          </a:r>
        </a:p>
      </dgm:t>
    </dgm:pt>
    <dgm:pt modelId="{44189471-6344-4A7D-8831-09575E952908}" type="parTrans" cxnId="{5B71F1B8-A49B-4B0D-A910-8D0536B0A89B}">
      <dgm:prSet/>
      <dgm:spPr/>
      <dgm:t>
        <a:bodyPr/>
        <a:lstStyle/>
        <a:p>
          <a:endParaRPr lang="en-GB"/>
        </a:p>
      </dgm:t>
    </dgm:pt>
    <dgm:pt modelId="{7B607B59-73BB-4C2B-966C-686DF461769A}" type="sibTrans" cxnId="{5B71F1B8-A49B-4B0D-A910-8D0536B0A89B}">
      <dgm:prSet/>
      <dgm:spPr/>
      <dgm:t>
        <a:bodyPr/>
        <a:lstStyle/>
        <a:p>
          <a:endParaRPr lang="en-GB"/>
        </a:p>
      </dgm:t>
    </dgm:pt>
    <dgm:pt modelId="{3075050D-CCCB-43C3-A1E0-FC94C7033488}">
      <dgm:prSet custT="1"/>
      <dgm:spPr/>
      <dgm:t>
        <a:bodyPr/>
        <a:lstStyle/>
        <a:p>
          <a:r>
            <a:rPr lang="en-GB" sz="1100"/>
            <a:t>2002 SEN Code of Practice Guidelines (draft 2014 SEN Code of Practice)</a:t>
          </a:r>
        </a:p>
      </dgm:t>
    </dgm:pt>
    <dgm:pt modelId="{3C0B36C3-1188-4C97-92D6-46A780D2C746}" type="parTrans" cxnId="{F3FDBF59-7421-4C20-94DC-D204E48BD8D2}">
      <dgm:prSet/>
      <dgm:spPr/>
      <dgm:t>
        <a:bodyPr/>
        <a:lstStyle/>
        <a:p>
          <a:endParaRPr lang="en-GB"/>
        </a:p>
      </dgm:t>
    </dgm:pt>
    <dgm:pt modelId="{EA94874E-37C1-4CAC-BF42-B510E6DD3CCE}" type="sibTrans" cxnId="{F3FDBF59-7421-4C20-94DC-D204E48BD8D2}">
      <dgm:prSet/>
      <dgm:spPr/>
      <dgm:t>
        <a:bodyPr/>
        <a:lstStyle/>
        <a:p>
          <a:endParaRPr lang="en-GB"/>
        </a:p>
      </dgm:t>
    </dgm:pt>
    <dgm:pt modelId="{AAE40A72-56A8-47A9-9CD7-571C40E1DD4E}">
      <dgm:prSet custT="1"/>
      <dgm:spPr/>
      <dgm:t>
        <a:bodyPr/>
        <a:lstStyle/>
        <a:p>
          <a:r>
            <a:rPr lang="en-GB" sz="1100"/>
            <a:t>Children and Families Act 2014</a:t>
          </a:r>
        </a:p>
      </dgm:t>
    </dgm:pt>
    <dgm:pt modelId="{FD049A67-3F71-42DF-A58E-7D01BCDBD417}" type="parTrans" cxnId="{327D0522-DD3C-4574-8B96-554B90B9FFE4}">
      <dgm:prSet/>
      <dgm:spPr/>
      <dgm:t>
        <a:bodyPr/>
        <a:lstStyle/>
        <a:p>
          <a:endParaRPr lang="en-GB"/>
        </a:p>
      </dgm:t>
    </dgm:pt>
    <dgm:pt modelId="{845E1899-2C33-43AA-8040-191273D684B8}" type="sibTrans" cxnId="{327D0522-DD3C-4574-8B96-554B90B9FFE4}">
      <dgm:prSet/>
      <dgm:spPr/>
      <dgm:t>
        <a:bodyPr/>
        <a:lstStyle/>
        <a:p>
          <a:endParaRPr lang="en-GB"/>
        </a:p>
      </dgm:t>
    </dgm:pt>
    <dgm:pt modelId="{F519BA58-1979-4E92-9191-B6ECD2D977D6}">
      <dgm:prSet custT="1"/>
      <dgm:spPr/>
      <dgm:t>
        <a:bodyPr/>
        <a:lstStyle/>
        <a:p>
          <a:r>
            <a:rPr lang="en-GB" sz="1100"/>
            <a:t>Refer to standards set out by Specialist agencies</a:t>
          </a:r>
        </a:p>
      </dgm:t>
    </dgm:pt>
    <dgm:pt modelId="{DE9BCB06-9519-487F-B2F6-23983D3D957C}" type="parTrans" cxnId="{7CDF1FE1-97C2-44F0-BCC1-B0EC9E5F856F}">
      <dgm:prSet/>
      <dgm:spPr/>
      <dgm:t>
        <a:bodyPr/>
        <a:lstStyle/>
        <a:p>
          <a:endParaRPr lang="en-GB"/>
        </a:p>
      </dgm:t>
    </dgm:pt>
    <dgm:pt modelId="{095C7304-70DA-4A75-8BF6-18AEE7B40D1C}" type="sibTrans" cxnId="{7CDF1FE1-97C2-44F0-BCC1-B0EC9E5F856F}">
      <dgm:prSet/>
      <dgm:spPr/>
      <dgm:t>
        <a:bodyPr/>
        <a:lstStyle/>
        <a:p>
          <a:endParaRPr lang="en-GB"/>
        </a:p>
      </dgm:t>
    </dgm:pt>
    <dgm:pt modelId="{9CEC5A6A-2EB1-4358-8881-CFCB1C943EF9}">
      <dgm:prSet custT="1"/>
      <dgm:spPr/>
      <dgm:t>
        <a:bodyPr/>
        <a:lstStyle/>
        <a:p>
          <a:r>
            <a:rPr lang="en-GB" sz="1100" dirty="0"/>
            <a:t>What policies do LA and other education settings have on provision for Deaf and SI CYP?</a:t>
          </a:r>
        </a:p>
      </dgm:t>
    </dgm:pt>
    <dgm:pt modelId="{02F9219F-37B0-406B-8DD3-B37BEC8D4FCD}" type="parTrans" cxnId="{1EF0965D-E7D6-4ADB-9833-060C4EDAC052}">
      <dgm:prSet/>
      <dgm:spPr/>
      <dgm:t>
        <a:bodyPr/>
        <a:lstStyle/>
        <a:p>
          <a:endParaRPr lang="en-GB"/>
        </a:p>
      </dgm:t>
    </dgm:pt>
    <dgm:pt modelId="{512009BB-1E46-44B6-8230-7A7485389930}" type="sibTrans" cxnId="{1EF0965D-E7D6-4ADB-9833-060C4EDAC052}">
      <dgm:prSet/>
      <dgm:spPr/>
      <dgm:t>
        <a:bodyPr/>
        <a:lstStyle/>
        <a:p>
          <a:endParaRPr lang="en-GB"/>
        </a:p>
      </dgm:t>
    </dgm:pt>
    <dgm:pt modelId="{706F11FB-7796-4232-887B-407CD243F16D}">
      <dgm:prSet custT="1"/>
      <dgm:spPr/>
      <dgm:t>
        <a:bodyPr/>
        <a:lstStyle/>
        <a:p>
          <a:r>
            <a:rPr lang="en-GB" sz="1100"/>
            <a:t>What impact did these policies have on the type and level of provision available?</a:t>
          </a:r>
        </a:p>
      </dgm:t>
    </dgm:pt>
    <dgm:pt modelId="{09279F24-9F5C-4425-8FE7-DF6639D3BA3E}" type="parTrans" cxnId="{54C731F6-370E-4D22-A1BC-A90F26C6C175}">
      <dgm:prSet/>
      <dgm:spPr/>
      <dgm:t>
        <a:bodyPr/>
        <a:lstStyle/>
        <a:p>
          <a:endParaRPr lang="en-GB"/>
        </a:p>
      </dgm:t>
    </dgm:pt>
    <dgm:pt modelId="{F927B150-7B92-490E-B79D-AFAD0EAD6022}" type="sibTrans" cxnId="{54C731F6-370E-4D22-A1BC-A90F26C6C175}">
      <dgm:prSet/>
      <dgm:spPr/>
      <dgm:t>
        <a:bodyPr/>
        <a:lstStyle/>
        <a:p>
          <a:endParaRPr lang="en-GB"/>
        </a:p>
      </dgm:t>
    </dgm:pt>
    <dgm:pt modelId="{36ED05BF-74D7-444C-9F55-159FB87DAE21}">
      <dgm:prSet custT="1"/>
      <dgm:spPr/>
      <dgm:t>
        <a:bodyPr/>
        <a:lstStyle/>
        <a:p>
          <a:r>
            <a:rPr lang="en-GB" sz="1100"/>
            <a:t>What is the relationships between assessment and provisions offered or available?</a:t>
          </a:r>
        </a:p>
      </dgm:t>
    </dgm:pt>
    <dgm:pt modelId="{0159896D-36DC-4E19-B5A0-923AC81154DF}" type="parTrans" cxnId="{96D1A158-712F-4FCF-9EC8-AFF679D3AF3D}">
      <dgm:prSet/>
      <dgm:spPr/>
      <dgm:t>
        <a:bodyPr/>
        <a:lstStyle/>
        <a:p>
          <a:endParaRPr lang="en-GB"/>
        </a:p>
      </dgm:t>
    </dgm:pt>
    <dgm:pt modelId="{7849BB1B-DD82-4587-9644-599FB3A648DD}" type="sibTrans" cxnId="{96D1A158-712F-4FCF-9EC8-AFF679D3AF3D}">
      <dgm:prSet/>
      <dgm:spPr/>
      <dgm:t>
        <a:bodyPr/>
        <a:lstStyle/>
        <a:p>
          <a:endParaRPr lang="en-GB"/>
        </a:p>
      </dgm:t>
    </dgm:pt>
    <dgm:pt modelId="{E0E5E65C-32FF-4C98-8D61-8BA8847EFCF6}">
      <dgm:prSet custT="1"/>
      <dgm:spPr/>
      <dgm:t>
        <a:bodyPr/>
        <a:lstStyle/>
        <a:p>
          <a:r>
            <a:rPr lang="en-GB" sz="1100"/>
            <a:t>What training, support and information is available to parents, carers and professionals?</a:t>
          </a:r>
        </a:p>
      </dgm:t>
    </dgm:pt>
    <dgm:pt modelId="{2CC89919-0D63-4A62-89D9-182A68047AF9}" type="parTrans" cxnId="{810DEAF5-6CBC-4137-8009-2E3612D85FA5}">
      <dgm:prSet/>
      <dgm:spPr/>
      <dgm:t>
        <a:bodyPr/>
        <a:lstStyle/>
        <a:p>
          <a:endParaRPr lang="en-GB"/>
        </a:p>
      </dgm:t>
    </dgm:pt>
    <dgm:pt modelId="{A6E687EE-D73F-4339-844E-B65A9355622B}" type="sibTrans" cxnId="{810DEAF5-6CBC-4137-8009-2E3612D85FA5}">
      <dgm:prSet/>
      <dgm:spPr/>
      <dgm:t>
        <a:bodyPr/>
        <a:lstStyle/>
        <a:p>
          <a:endParaRPr lang="en-GB"/>
        </a:p>
      </dgm:t>
    </dgm:pt>
    <dgm:pt modelId="{64505D91-A1F7-454A-8114-ED4D72028AAD}">
      <dgm:prSet custT="1"/>
      <dgm:spPr/>
      <dgm:t>
        <a:bodyPr/>
        <a:lstStyle/>
        <a:p>
          <a:r>
            <a:rPr lang="en-GB" sz="1100"/>
            <a:t>What is the quality of this offer? How will we measure this?</a:t>
          </a:r>
        </a:p>
      </dgm:t>
    </dgm:pt>
    <dgm:pt modelId="{CF566B1C-59D9-4B71-82AE-FE3BED557249}" type="parTrans" cxnId="{1C6C2B89-6744-41B3-B877-917BD9E41323}">
      <dgm:prSet/>
      <dgm:spPr/>
      <dgm:t>
        <a:bodyPr/>
        <a:lstStyle/>
        <a:p>
          <a:endParaRPr lang="en-GB"/>
        </a:p>
      </dgm:t>
    </dgm:pt>
    <dgm:pt modelId="{9D91E5C0-8235-4378-A4F8-05C7A5674BA1}" type="sibTrans" cxnId="{1C6C2B89-6744-41B3-B877-917BD9E41323}">
      <dgm:prSet/>
      <dgm:spPr/>
      <dgm:t>
        <a:bodyPr/>
        <a:lstStyle/>
        <a:p>
          <a:endParaRPr lang="en-GB"/>
        </a:p>
      </dgm:t>
    </dgm:pt>
    <dgm:pt modelId="{A4E2E416-4897-4C36-B3EC-557D96CF254C}">
      <dgm:prSet custT="1"/>
      <dgm:spPr/>
      <dgm:t>
        <a:bodyPr/>
        <a:lstStyle/>
        <a:p>
          <a:r>
            <a:rPr lang="en-GB" sz="1100"/>
            <a:t>What are the opportunities to embed learning within other SEN reforms; Local Offer, Funding, Post 16 Transitions, EHC Plans?</a:t>
          </a:r>
        </a:p>
      </dgm:t>
    </dgm:pt>
    <dgm:pt modelId="{87A2BC34-A873-4298-B8C4-D23FB8A8E661}" type="parTrans" cxnId="{C9C4FF3C-2F4E-47EF-9F6E-99C5B0A69558}">
      <dgm:prSet/>
      <dgm:spPr/>
      <dgm:t>
        <a:bodyPr/>
        <a:lstStyle/>
        <a:p>
          <a:endParaRPr lang="en-GB"/>
        </a:p>
      </dgm:t>
    </dgm:pt>
    <dgm:pt modelId="{71FC6D79-5E67-4CD6-AA0B-5DD1D2F76E64}" type="sibTrans" cxnId="{C9C4FF3C-2F4E-47EF-9F6E-99C5B0A69558}">
      <dgm:prSet/>
      <dgm:spPr/>
      <dgm:t>
        <a:bodyPr/>
        <a:lstStyle/>
        <a:p>
          <a:endParaRPr lang="en-GB"/>
        </a:p>
      </dgm:t>
    </dgm:pt>
    <dgm:pt modelId="{865EBF89-F791-449C-9E43-97D17965C7FD}">
      <dgm:prSet custT="1"/>
      <dgm:spPr/>
      <dgm:t>
        <a:bodyPr/>
        <a:lstStyle/>
        <a:p>
          <a:r>
            <a:rPr lang="en-GB" sz="1100"/>
            <a:t>CYP with SI.</a:t>
          </a:r>
        </a:p>
      </dgm:t>
    </dgm:pt>
    <dgm:pt modelId="{309CB9DC-FC80-424B-9EE3-4F80D0C98EE5}" type="parTrans" cxnId="{389F55D6-361F-46F2-B6B6-72F1CC00E1E6}">
      <dgm:prSet/>
      <dgm:spPr/>
      <dgm:t>
        <a:bodyPr/>
        <a:lstStyle/>
        <a:p>
          <a:endParaRPr lang="en-GB"/>
        </a:p>
      </dgm:t>
    </dgm:pt>
    <dgm:pt modelId="{A3AB70B0-EA7F-4BB9-8C45-80E84D1F1D65}" type="sibTrans" cxnId="{389F55D6-361F-46F2-B6B6-72F1CC00E1E6}">
      <dgm:prSet/>
      <dgm:spPr/>
      <dgm:t>
        <a:bodyPr/>
        <a:lstStyle/>
        <a:p>
          <a:endParaRPr lang="en-GB"/>
        </a:p>
      </dgm:t>
    </dgm:pt>
    <dgm:pt modelId="{AF4150B6-3968-4864-AF25-D3BDB0F8F308}">
      <dgm:prSet custT="1"/>
      <dgm:spPr/>
      <dgm:t>
        <a:bodyPr/>
        <a:lstStyle/>
        <a:p>
          <a:r>
            <a:rPr lang="en-GB" sz="1100"/>
            <a:t>How does it equip the CYP to have equality of access to information and opportunity?</a:t>
          </a:r>
        </a:p>
      </dgm:t>
    </dgm:pt>
    <dgm:pt modelId="{2B548BC6-396A-4766-889D-B4DAA987FFBE}" type="parTrans" cxnId="{F03F46C9-075E-454C-8373-6C30E119505E}">
      <dgm:prSet/>
      <dgm:spPr/>
      <dgm:t>
        <a:bodyPr/>
        <a:lstStyle/>
        <a:p>
          <a:endParaRPr lang="en-GB"/>
        </a:p>
      </dgm:t>
    </dgm:pt>
    <dgm:pt modelId="{8408C54A-7456-4246-A8D7-01175F84FB99}" type="sibTrans" cxnId="{F03F46C9-075E-454C-8373-6C30E119505E}">
      <dgm:prSet/>
      <dgm:spPr/>
      <dgm:t>
        <a:bodyPr/>
        <a:lstStyle/>
        <a:p>
          <a:endParaRPr lang="en-GB"/>
        </a:p>
      </dgm:t>
    </dgm:pt>
    <dgm:pt modelId="{E675DB06-0891-4A36-ADAD-D0B57D4CF6B9}">
      <dgm:prSet custT="1"/>
      <dgm:spPr/>
      <dgm:t>
        <a:bodyPr/>
        <a:lstStyle/>
        <a:p>
          <a:r>
            <a:rPr lang="en-GB" sz="1100"/>
            <a:t>What are the outcomes for the CYP in terms of attainment; educational social, emotional and health based?</a:t>
          </a:r>
        </a:p>
      </dgm:t>
    </dgm:pt>
    <dgm:pt modelId="{28025C2C-4699-42C9-B167-19E4A6603A40}" type="parTrans" cxnId="{CCD9D767-5663-4EAD-8507-F3A0FF2F6944}">
      <dgm:prSet/>
      <dgm:spPr/>
      <dgm:t>
        <a:bodyPr/>
        <a:lstStyle/>
        <a:p>
          <a:endParaRPr lang="en-GB"/>
        </a:p>
      </dgm:t>
    </dgm:pt>
    <dgm:pt modelId="{06382F00-AF94-404D-8FD8-97032EBD51C3}" type="sibTrans" cxnId="{CCD9D767-5663-4EAD-8507-F3A0FF2F6944}">
      <dgm:prSet/>
      <dgm:spPr/>
      <dgm:t>
        <a:bodyPr/>
        <a:lstStyle/>
        <a:p>
          <a:endParaRPr lang="en-GB"/>
        </a:p>
      </dgm:t>
    </dgm:pt>
    <dgm:pt modelId="{9246BA31-5220-4025-8ACF-6FED32BFEED6}">
      <dgm:prSet custT="1"/>
      <dgm:spPr/>
      <dgm:t>
        <a:bodyPr/>
        <a:lstStyle/>
        <a:p>
          <a:r>
            <a:rPr lang="en-GB" sz="1100"/>
            <a:t>What benchmarks can be developed to ensure high expectations and measurement?</a:t>
          </a:r>
        </a:p>
      </dgm:t>
    </dgm:pt>
    <dgm:pt modelId="{5D1F56F8-DDAA-442D-B640-F32862B87029}" type="parTrans" cxnId="{E2839386-678A-4E8E-9D55-D29866CC3529}">
      <dgm:prSet/>
      <dgm:spPr/>
      <dgm:t>
        <a:bodyPr/>
        <a:lstStyle/>
        <a:p>
          <a:endParaRPr lang="en-GB"/>
        </a:p>
      </dgm:t>
    </dgm:pt>
    <dgm:pt modelId="{CEC73E6C-9E95-42C5-A70A-14EF691F48C1}" type="sibTrans" cxnId="{E2839386-678A-4E8E-9D55-D29866CC3529}">
      <dgm:prSet/>
      <dgm:spPr/>
      <dgm:t>
        <a:bodyPr/>
        <a:lstStyle/>
        <a:p>
          <a:endParaRPr lang="en-GB"/>
        </a:p>
      </dgm:t>
    </dgm:pt>
    <dgm:pt modelId="{5528D8E4-0C67-41B6-9C37-6E3572F5A5AA}" type="pres">
      <dgm:prSet presAssocID="{D5BA3631-F1E3-4725-8381-E673D3B06FC8}" presName="linearFlow" presStyleCnt="0">
        <dgm:presLayoutVars>
          <dgm:dir/>
          <dgm:animLvl val="lvl"/>
          <dgm:resizeHandles val="exact"/>
        </dgm:presLayoutVars>
      </dgm:prSet>
      <dgm:spPr/>
      <dgm:t>
        <a:bodyPr/>
        <a:lstStyle/>
        <a:p>
          <a:endParaRPr lang="en-GB"/>
        </a:p>
      </dgm:t>
    </dgm:pt>
    <dgm:pt modelId="{96854A62-9195-4402-8655-FDDE90C580C6}" type="pres">
      <dgm:prSet presAssocID="{9E7701AC-61AF-400D-BA76-9A878A6B14EF}" presName="composite" presStyleCnt="0"/>
      <dgm:spPr/>
    </dgm:pt>
    <dgm:pt modelId="{4B477E95-6618-4E0E-931D-84B3FD263C7E}" type="pres">
      <dgm:prSet presAssocID="{9E7701AC-61AF-400D-BA76-9A878A6B14EF}" presName="parentText" presStyleLbl="alignNode1" presStyleIdx="0" presStyleCnt="5">
        <dgm:presLayoutVars>
          <dgm:chMax val="1"/>
          <dgm:bulletEnabled val="1"/>
        </dgm:presLayoutVars>
      </dgm:prSet>
      <dgm:spPr/>
      <dgm:t>
        <a:bodyPr/>
        <a:lstStyle/>
        <a:p>
          <a:endParaRPr lang="en-GB"/>
        </a:p>
      </dgm:t>
    </dgm:pt>
    <dgm:pt modelId="{90FB9812-A2E5-42F1-9B09-DAEC9C4A9E8E}" type="pres">
      <dgm:prSet presAssocID="{9E7701AC-61AF-400D-BA76-9A878A6B14EF}" presName="descendantText" presStyleLbl="alignAcc1" presStyleIdx="0" presStyleCnt="5">
        <dgm:presLayoutVars>
          <dgm:bulletEnabled val="1"/>
        </dgm:presLayoutVars>
      </dgm:prSet>
      <dgm:spPr/>
      <dgm:t>
        <a:bodyPr/>
        <a:lstStyle/>
        <a:p>
          <a:endParaRPr lang="en-GB"/>
        </a:p>
      </dgm:t>
    </dgm:pt>
    <dgm:pt modelId="{710A7CB3-3D7B-4BF5-9DA5-BE0C87B4CF7D}" type="pres">
      <dgm:prSet presAssocID="{6C22583E-B815-4667-9ACD-8EEC49F4DE39}" presName="sp" presStyleCnt="0"/>
      <dgm:spPr/>
    </dgm:pt>
    <dgm:pt modelId="{064C0D9F-5C3E-465B-A4B9-B75BA7B06E39}" type="pres">
      <dgm:prSet presAssocID="{61D5ACD1-ADA0-41C5-A445-8816B18EA7F7}" presName="composite" presStyleCnt="0"/>
      <dgm:spPr/>
    </dgm:pt>
    <dgm:pt modelId="{DFDD0560-BF16-40BC-851A-68CC4FFF8796}" type="pres">
      <dgm:prSet presAssocID="{61D5ACD1-ADA0-41C5-A445-8816B18EA7F7}" presName="parentText" presStyleLbl="alignNode1" presStyleIdx="1" presStyleCnt="5" custLinFactNeighborY="1913">
        <dgm:presLayoutVars>
          <dgm:chMax val="1"/>
          <dgm:bulletEnabled val="1"/>
        </dgm:presLayoutVars>
      </dgm:prSet>
      <dgm:spPr/>
      <dgm:t>
        <a:bodyPr/>
        <a:lstStyle/>
        <a:p>
          <a:endParaRPr lang="en-GB"/>
        </a:p>
      </dgm:t>
    </dgm:pt>
    <dgm:pt modelId="{33853104-6036-417F-A6EA-9B3DA361504B}" type="pres">
      <dgm:prSet presAssocID="{61D5ACD1-ADA0-41C5-A445-8816B18EA7F7}" presName="descendantText" presStyleLbl="alignAcc1" presStyleIdx="1" presStyleCnt="5">
        <dgm:presLayoutVars>
          <dgm:bulletEnabled val="1"/>
        </dgm:presLayoutVars>
      </dgm:prSet>
      <dgm:spPr/>
      <dgm:t>
        <a:bodyPr/>
        <a:lstStyle/>
        <a:p>
          <a:endParaRPr lang="en-GB"/>
        </a:p>
      </dgm:t>
    </dgm:pt>
    <dgm:pt modelId="{6E6E4346-44C3-42FD-B0DE-4A3DB5A1FD4E}" type="pres">
      <dgm:prSet presAssocID="{6F95FD46-A7D6-4EC5-A553-E42D13AD5836}" presName="sp" presStyleCnt="0"/>
      <dgm:spPr/>
    </dgm:pt>
    <dgm:pt modelId="{9C279FD8-BB06-4679-A7B9-74DE2B79CDF7}" type="pres">
      <dgm:prSet presAssocID="{321435CD-8963-4F43-A5B6-6DF4CDB122EE}" presName="composite" presStyleCnt="0"/>
      <dgm:spPr/>
    </dgm:pt>
    <dgm:pt modelId="{EEB028DA-857B-4D7F-9165-FFE0DD7F0C27}" type="pres">
      <dgm:prSet presAssocID="{321435CD-8963-4F43-A5B6-6DF4CDB122EE}" presName="parentText" presStyleLbl="alignNode1" presStyleIdx="2" presStyleCnt="5">
        <dgm:presLayoutVars>
          <dgm:chMax val="1"/>
          <dgm:bulletEnabled val="1"/>
        </dgm:presLayoutVars>
      </dgm:prSet>
      <dgm:spPr/>
      <dgm:t>
        <a:bodyPr/>
        <a:lstStyle/>
        <a:p>
          <a:endParaRPr lang="en-GB"/>
        </a:p>
      </dgm:t>
    </dgm:pt>
    <dgm:pt modelId="{170B1962-4896-4912-9473-390C518D2DCA}" type="pres">
      <dgm:prSet presAssocID="{321435CD-8963-4F43-A5B6-6DF4CDB122EE}" presName="descendantText" presStyleLbl="alignAcc1" presStyleIdx="2" presStyleCnt="5">
        <dgm:presLayoutVars>
          <dgm:bulletEnabled val="1"/>
        </dgm:presLayoutVars>
      </dgm:prSet>
      <dgm:spPr/>
      <dgm:t>
        <a:bodyPr/>
        <a:lstStyle/>
        <a:p>
          <a:endParaRPr lang="en-GB"/>
        </a:p>
      </dgm:t>
    </dgm:pt>
    <dgm:pt modelId="{EF0A564D-75D7-41E0-B893-3C61B112DCBD}" type="pres">
      <dgm:prSet presAssocID="{A196939C-08CB-4D74-8364-D036A3F2974D}" presName="sp" presStyleCnt="0"/>
      <dgm:spPr/>
    </dgm:pt>
    <dgm:pt modelId="{272F59C8-90C0-4697-8F9F-8D7E5CD6C095}" type="pres">
      <dgm:prSet presAssocID="{D237CA34-90B4-464A-B3BD-24E45361F36A}" presName="composite" presStyleCnt="0"/>
      <dgm:spPr/>
    </dgm:pt>
    <dgm:pt modelId="{CE17B852-CE1E-42C3-B80D-59EEAEC45324}" type="pres">
      <dgm:prSet presAssocID="{D237CA34-90B4-464A-B3BD-24E45361F36A}" presName="parentText" presStyleLbl="alignNode1" presStyleIdx="3" presStyleCnt="5">
        <dgm:presLayoutVars>
          <dgm:chMax val="1"/>
          <dgm:bulletEnabled val="1"/>
        </dgm:presLayoutVars>
      </dgm:prSet>
      <dgm:spPr/>
      <dgm:t>
        <a:bodyPr/>
        <a:lstStyle/>
        <a:p>
          <a:endParaRPr lang="en-GB"/>
        </a:p>
      </dgm:t>
    </dgm:pt>
    <dgm:pt modelId="{46EC4165-202C-4385-BF92-9795927B4A37}" type="pres">
      <dgm:prSet presAssocID="{D237CA34-90B4-464A-B3BD-24E45361F36A}" presName="descendantText" presStyleLbl="alignAcc1" presStyleIdx="3" presStyleCnt="5">
        <dgm:presLayoutVars>
          <dgm:bulletEnabled val="1"/>
        </dgm:presLayoutVars>
      </dgm:prSet>
      <dgm:spPr/>
      <dgm:t>
        <a:bodyPr/>
        <a:lstStyle/>
        <a:p>
          <a:endParaRPr lang="en-GB"/>
        </a:p>
      </dgm:t>
    </dgm:pt>
    <dgm:pt modelId="{94C69C55-BFAD-4F04-A46F-E477128DD51F}" type="pres">
      <dgm:prSet presAssocID="{0B1B30E2-D7AC-432B-870A-E52C61AEFC2A}" presName="sp" presStyleCnt="0"/>
      <dgm:spPr/>
    </dgm:pt>
    <dgm:pt modelId="{D4F1C564-3E2C-4797-899A-FE22ED3A815E}" type="pres">
      <dgm:prSet presAssocID="{670D1547-2506-4B60-8655-7934007EDAEA}" presName="composite" presStyleCnt="0"/>
      <dgm:spPr/>
      <dgm:t>
        <a:bodyPr/>
        <a:lstStyle/>
        <a:p>
          <a:endParaRPr lang="en-GB"/>
        </a:p>
      </dgm:t>
    </dgm:pt>
    <dgm:pt modelId="{F512D0C7-F994-4058-BB08-080708CE132C}" type="pres">
      <dgm:prSet presAssocID="{670D1547-2506-4B60-8655-7934007EDAEA}" presName="parentText" presStyleLbl="alignNode1" presStyleIdx="4" presStyleCnt="5" custLinFactY="131852" custLinFactNeighborX="0" custLinFactNeighborY="200000">
        <dgm:presLayoutVars>
          <dgm:chMax val="1"/>
          <dgm:bulletEnabled val="1"/>
        </dgm:presLayoutVars>
      </dgm:prSet>
      <dgm:spPr/>
      <dgm:t>
        <a:bodyPr/>
        <a:lstStyle/>
        <a:p>
          <a:endParaRPr lang="en-GB"/>
        </a:p>
      </dgm:t>
    </dgm:pt>
    <dgm:pt modelId="{5DE420A3-72B3-48D0-AF27-A6F70ECAB2D5}" type="pres">
      <dgm:prSet presAssocID="{670D1547-2506-4B60-8655-7934007EDAEA}" presName="descendantText" presStyleLbl="alignAcc1" presStyleIdx="4" presStyleCnt="5" custScaleY="116915">
        <dgm:presLayoutVars>
          <dgm:bulletEnabled val="1"/>
        </dgm:presLayoutVars>
      </dgm:prSet>
      <dgm:spPr/>
      <dgm:t>
        <a:bodyPr/>
        <a:lstStyle/>
        <a:p>
          <a:endParaRPr lang="en-GB"/>
        </a:p>
      </dgm:t>
    </dgm:pt>
  </dgm:ptLst>
  <dgm:cxnLst>
    <dgm:cxn modelId="{E2839386-678A-4E8E-9D55-D29866CC3529}" srcId="{670D1547-2506-4B60-8655-7934007EDAEA}" destId="{9246BA31-5220-4025-8ACF-6FED32BFEED6}" srcOrd="3" destOrd="0" parTransId="{5D1F56F8-DDAA-442D-B640-F32862B87029}" sibTransId="{CEC73E6C-9E95-42C5-A70A-14EF691F48C1}"/>
    <dgm:cxn modelId="{816B1712-0B9C-4DE0-BBF4-861031F9637C}" srcId="{D5BA3631-F1E3-4725-8381-E673D3B06FC8}" destId="{9E7701AC-61AF-400D-BA76-9A878A6B14EF}" srcOrd="0" destOrd="0" parTransId="{1E527B5F-8765-4979-A4F9-A38D0A4BA695}" sibTransId="{6C22583E-B815-4667-9ACD-8EEC49F4DE39}"/>
    <dgm:cxn modelId="{810DEAF5-6CBC-4137-8009-2E3612D85FA5}" srcId="{D237CA34-90B4-464A-B3BD-24E45361F36A}" destId="{E0E5E65C-32FF-4C98-8D61-8BA8847EFCF6}" srcOrd="0" destOrd="0" parTransId="{2CC89919-0D63-4A62-89D9-182A68047AF9}" sibTransId="{A6E687EE-D73F-4339-844E-B65A9355622B}"/>
    <dgm:cxn modelId="{96D1A158-712F-4FCF-9EC8-AFF679D3AF3D}" srcId="{321435CD-8963-4F43-A5B6-6DF4CDB122EE}" destId="{36ED05BF-74D7-444C-9F55-159FB87DAE21}" srcOrd="2" destOrd="0" parTransId="{0159896D-36DC-4E19-B5A0-923AC81154DF}" sibTransId="{7849BB1B-DD82-4587-9644-599FB3A648DD}"/>
    <dgm:cxn modelId="{F3FDBF59-7421-4C20-94DC-D204E48BD8D2}" srcId="{61D5ACD1-ADA0-41C5-A445-8816B18EA7F7}" destId="{3075050D-CCCB-43C3-A1E0-FC94C7033488}" srcOrd="0" destOrd="0" parTransId="{3C0B36C3-1188-4C97-92D6-46A780D2C746}" sibTransId="{EA94874E-37C1-4CAC-BF42-B510E6DD3CCE}"/>
    <dgm:cxn modelId="{54C731F6-370E-4D22-A1BC-A90F26C6C175}" srcId="{321435CD-8963-4F43-A5B6-6DF4CDB122EE}" destId="{706F11FB-7796-4232-887B-407CD243F16D}" srcOrd="1" destOrd="0" parTransId="{09279F24-9F5C-4425-8FE7-DF6639D3BA3E}" sibTransId="{F927B150-7B92-490E-B79D-AFAD0EAD6022}"/>
    <dgm:cxn modelId="{E67D72D2-FCCF-450D-9EF9-919F1284C2F4}" srcId="{D5BA3631-F1E3-4725-8381-E673D3B06FC8}" destId="{670D1547-2506-4B60-8655-7934007EDAEA}" srcOrd="4" destOrd="0" parTransId="{4140F70D-0E3D-4A16-AFD6-79DE6CD7D053}" sibTransId="{6ACDD607-908A-47AB-B0C3-A15FDA1B650A}"/>
    <dgm:cxn modelId="{4D6473AB-03C1-4FCA-A288-B9A90231DB0D}" type="presOf" srcId="{9E7701AC-61AF-400D-BA76-9A878A6B14EF}" destId="{4B477E95-6618-4E0E-931D-84B3FD263C7E}" srcOrd="0" destOrd="0" presId="urn:microsoft.com/office/officeart/2005/8/layout/chevron2"/>
    <dgm:cxn modelId="{6CC843D2-BD07-4A7C-8366-78AFE358E7BA}" type="presOf" srcId="{9CEC5A6A-2EB1-4358-8881-CFCB1C943EF9}" destId="{170B1962-4896-4912-9473-390C518D2DCA}" srcOrd="0" destOrd="0" presId="urn:microsoft.com/office/officeart/2005/8/layout/chevron2"/>
    <dgm:cxn modelId="{085C20AB-4B08-4997-945C-93A7C2884E96}" type="presOf" srcId="{374799AC-BB70-49FD-8563-79D66ED477E5}" destId="{5DE420A3-72B3-48D0-AF27-A6F70ECAB2D5}" srcOrd="0" destOrd="0" presId="urn:microsoft.com/office/officeart/2005/8/layout/chevron2"/>
    <dgm:cxn modelId="{7A97B453-DD59-45B1-9A9B-EF6EE647E9B3}" type="presOf" srcId="{670D1547-2506-4B60-8655-7934007EDAEA}" destId="{F512D0C7-F994-4058-BB08-080708CE132C}" srcOrd="0" destOrd="0" presId="urn:microsoft.com/office/officeart/2005/8/layout/chevron2"/>
    <dgm:cxn modelId="{586F9900-092F-4416-A961-E0E5B8527D47}" type="presOf" srcId="{A6F46226-266B-4697-A15A-00E672103F90}" destId="{90FB9812-A2E5-42F1-9B09-DAEC9C4A9E8E}" srcOrd="0" destOrd="0" presId="urn:microsoft.com/office/officeart/2005/8/layout/chevron2"/>
    <dgm:cxn modelId="{40451137-216F-4B45-938E-CAB7850544F3}" type="presOf" srcId="{E675DB06-0891-4A36-ADAD-D0B57D4CF6B9}" destId="{5DE420A3-72B3-48D0-AF27-A6F70ECAB2D5}" srcOrd="0" destOrd="2" presId="urn:microsoft.com/office/officeart/2005/8/layout/chevron2"/>
    <dgm:cxn modelId="{D5264FC8-FE18-45BD-AE40-E00E7D403BB9}" type="presOf" srcId="{A4E2E416-4897-4C36-B3EC-557D96CF254C}" destId="{46EC4165-202C-4385-BF92-9795927B4A37}" srcOrd="0" destOrd="2" presId="urn:microsoft.com/office/officeart/2005/8/layout/chevron2"/>
    <dgm:cxn modelId="{6B103EBB-C4FC-480D-8C57-1A6B28E2BD13}" srcId="{D5BA3631-F1E3-4725-8381-E673D3B06FC8}" destId="{61D5ACD1-ADA0-41C5-A445-8816B18EA7F7}" srcOrd="1" destOrd="0" parTransId="{4F22FD5E-09EB-4A6D-89A2-725F0560AAA2}" sibTransId="{6F95FD46-A7D6-4EC5-A553-E42D13AD5836}"/>
    <dgm:cxn modelId="{44B23D1A-E9BE-4F7F-BB55-04E45398B20E}" type="presOf" srcId="{D5BA3631-F1E3-4725-8381-E673D3B06FC8}" destId="{5528D8E4-0C67-41B6-9C37-6E3572F5A5AA}" srcOrd="0" destOrd="0" presId="urn:microsoft.com/office/officeart/2005/8/layout/chevron2"/>
    <dgm:cxn modelId="{1C6C2B89-6744-41B3-B877-917BD9E41323}" srcId="{D237CA34-90B4-464A-B3BD-24E45361F36A}" destId="{64505D91-A1F7-454A-8114-ED4D72028AAD}" srcOrd="1" destOrd="0" parTransId="{CF566B1C-59D9-4B71-82AE-FE3BED557249}" sibTransId="{9D91E5C0-8235-4378-A4F8-05C7A5674BA1}"/>
    <dgm:cxn modelId="{24BB8528-2557-441E-8252-AD8A89BFD09F}" type="presOf" srcId="{64505D91-A1F7-454A-8114-ED4D72028AAD}" destId="{46EC4165-202C-4385-BF92-9795927B4A37}" srcOrd="0" destOrd="1" presId="urn:microsoft.com/office/officeart/2005/8/layout/chevron2"/>
    <dgm:cxn modelId="{86AF11A2-CA76-41AC-9DDE-07B3B14B295F}" srcId="{D5BA3631-F1E3-4725-8381-E673D3B06FC8}" destId="{D237CA34-90B4-464A-B3BD-24E45361F36A}" srcOrd="3" destOrd="0" parTransId="{DF6022D7-D9BF-4EEC-B834-15AED78F14D8}" sibTransId="{0B1B30E2-D7AC-432B-870A-E52C61AEFC2A}"/>
    <dgm:cxn modelId="{08AB74AD-9726-4532-85DA-5F7B8DF3768D}" srcId="{670D1547-2506-4B60-8655-7934007EDAEA}" destId="{374799AC-BB70-49FD-8563-79D66ED477E5}" srcOrd="0" destOrd="0" parTransId="{EE92074A-C0BF-453A-98BF-5B921D17BA44}" sibTransId="{0715816C-5C62-4495-99D1-625CFB7372B3}"/>
    <dgm:cxn modelId="{E3B75AC6-7FC1-4C1F-9A2C-08B8BE75B677}" type="presOf" srcId="{61D5ACD1-ADA0-41C5-A445-8816B18EA7F7}" destId="{DFDD0560-BF16-40BC-851A-68CC4FFF8796}" srcOrd="0" destOrd="0" presId="urn:microsoft.com/office/officeart/2005/8/layout/chevron2"/>
    <dgm:cxn modelId="{1B77B4EF-1B38-4FA9-9EFE-A65A2A46BE40}" type="presOf" srcId="{E0E5E65C-32FF-4C98-8D61-8BA8847EFCF6}" destId="{46EC4165-202C-4385-BF92-9795927B4A37}" srcOrd="0" destOrd="0" presId="urn:microsoft.com/office/officeart/2005/8/layout/chevron2"/>
    <dgm:cxn modelId="{CCD9D767-5663-4EAD-8507-F3A0FF2F6944}" srcId="{670D1547-2506-4B60-8655-7934007EDAEA}" destId="{E675DB06-0891-4A36-ADAD-D0B57D4CF6B9}" srcOrd="2" destOrd="0" parTransId="{28025C2C-4699-42C9-B167-19E4A6603A40}" sibTransId="{06382F00-AF94-404D-8FD8-97032EBD51C3}"/>
    <dgm:cxn modelId="{B9FF3687-33E1-49E4-9570-6B89CAC2EF0E}" type="presOf" srcId="{D237CA34-90B4-464A-B3BD-24E45361F36A}" destId="{CE17B852-CE1E-42C3-B80D-59EEAEC45324}" srcOrd="0" destOrd="0" presId="urn:microsoft.com/office/officeart/2005/8/layout/chevron2"/>
    <dgm:cxn modelId="{8D40B1F4-CBA5-4D95-9A12-625A18AE88CF}" type="presOf" srcId="{321435CD-8963-4F43-A5B6-6DF4CDB122EE}" destId="{EEB028DA-857B-4D7F-9165-FFE0DD7F0C27}" srcOrd="0" destOrd="0" presId="urn:microsoft.com/office/officeart/2005/8/layout/chevron2"/>
    <dgm:cxn modelId="{69644E14-40F5-4B3D-BBD2-9658363CA6D2}" type="presOf" srcId="{0B0A2A7C-149D-4EF0-BC69-B46A09AF6589}" destId="{90FB9812-A2E5-42F1-9B09-DAEC9C4A9E8E}" srcOrd="0" destOrd="2" presId="urn:microsoft.com/office/officeart/2005/8/layout/chevron2"/>
    <dgm:cxn modelId="{DFA5A1CD-9593-4A9B-B1CF-19FCB84A1E04}" srcId="{9E7701AC-61AF-400D-BA76-9A878A6B14EF}" destId="{A6F46226-266B-4697-A15A-00E672103F90}" srcOrd="0" destOrd="0" parTransId="{B9492438-C394-41C3-8475-8B91BF34BDF0}" sibTransId="{12C0118D-89D8-4CAB-8CB4-6D82F7F643F7}"/>
    <dgm:cxn modelId="{05A8CDEA-E5AC-4F60-9E37-C98A9AE994A0}" type="presOf" srcId="{36ED05BF-74D7-444C-9F55-159FB87DAE21}" destId="{170B1962-4896-4912-9473-390C518D2DCA}" srcOrd="0" destOrd="2" presId="urn:microsoft.com/office/officeart/2005/8/layout/chevron2"/>
    <dgm:cxn modelId="{327D0522-DD3C-4574-8B96-554B90B9FFE4}" srcId="{61D5ACD1-ADA0-41C5-A445-8816B18EA7F7}" destId="{AAE40A72-56A8-47A9-9CD7-571C40E1DD4E}" srcOrd="1" destOrd="0" parTransId="{FD049A67-3F71-42DF-A58E-7D01BCDBD417}" sibTransId="{845E1899-2C33-43AA-8040-191273D684B8}"/>
    <dgm:cxn modelId="{7CDF1FE1-97C2-44F0-BCC1-B0EC9E5F856F}" srcId="{61D5ACD1-ADA0-41C5-A445-8816B18EA7F7}" destId="{F519BA58-1979-4E92-9191-B6ECD2D977D6}" srcOrd="2" destOrd="0" parTransId="{DE9BCB06-9519-487F-B2F6-23983D3D957C}" sibTransId="{095C7304-70DA-4A75-8BF6-18AEE7B40D1C}"/>
    <dgm:cxn modelId="{5B71F1B8-A49B-4B0D-A910-8D0536B0A89B}" srcId="{9E7701AC-61AF-400D-BA76-9A878A6B14EF}" destId="{0B0A2A7C-149D-4EF0-BC69-B46A09AF6589}" srcOrd="2" destOrd="0" parTransId="{44189471-6344-4A7D-8831-09575E952908}" sibTransId="{7B607B59-73BB-4C2B-966C-686DF461769A}"/>
    <dgm:cxn modelId="{E6AC5EB9-B168-4311-9596-748BAE3AECD0}" type="presOf" srcId="{3075050D-CCCB-43C3-A1E0-FC94C7033488}" destId="{33853104-6036-417F-A6EA-9B3DA361504B}" srcOrd="0" destOrd="0" presId="urn:microsoft.com/office/officeart/2005/8/layout/chevron2"/>
    <dgm:cxn modelId="{1CAA74AA-5B48-4C81-B89F-50242CA1D1D0}" type="presOf" srcId="{9246BA31-5220-4025-8ACF-6FED32BFEED6}" destId="{5DE420A3-72B3-48D0-AF27-A6F70ECAB2D5}" srcOrd="0" destOrd="3" presId="urn:microsoft.com/office/officeart/2005/8/layout/chevron2"/>
    <dgm:cxn modelId="{3DD031F2-09C3-42AE-A059-CEE4EB8D32D6}" type="presOf" srcId="{F519BA58-1979-4E92-9191-B6ECD2D977D6}" destId="{33853104-6036-417F-A6EA-9B3DA361504B}" srcOrd="0" destOrd="2" presId="urn:microsoft.com/office/officeart/2005/8/layout/chevron2"/>
    <dgm:cxn modelId="{9FFD047A-CE88-4407-BDE3-783534794E87}" srcId="{9E7701AC-61AF-400D-BA76-9A878A6B14EF}" destId="{3399C182-0D38-456B-B65F-C1523ECF5F90}" srcOrd="1" destOrd="0" parTransId="{06C07226-02F2-4EEB-8712-ABACEA1AFBBB}" sibTransId="{A8C46773-C9FB-4575-A6DA-C7B8CE2FC8C1}"/>
    <dgm:cxn modelId="{F6F498AA-E507-4893-9599-DBF2A752932A}" type="presOf" srcId="{3399C182-0D38-456B-B65F-C1523ECF5F90}" destId="{90FB9812-A2E5-42F1-9B09-DAEC9C4A9E8E}" srcOrd="0" destOrd="1" presId="urn:microsoft.com/office/officeart/2005/8/layout/chevron2"/>
    <dgm:cxn modelId="{C9C4FF3C-2F4E-47EF-9F6E-99C5B0A69558}" srcId="{D237CA34-90B4-464A-B3BD-24E45361F36A}" destId="{A4E2E416-4897-4C36-B3EC-557D96CF254C}" srcOrd="2" destOrd="0" parTransId="{87A2BC34-A873-4298-B8C4-D23FB8A8E661}" sibTransId="{71FC6D79-5E67-4CD6-AA0B-5DD1D2F76E64}"/>
    <dgm:cxn modelId="{11FBA86C-F521-4044-85BA-4473788E7EAE}" type="presOf" srcId="{865EBF89-F791-449C-9E43-97D17965C7FD}" destId="{46EC4165-202C-4385-BF92-9795927B4A37}" srcOrd="0" destOrd="3" presId="urn:microsoft.com/office/officeart/2005/8/layout/chevron2"/>
    <dgm:cxn modelId="{01CBE579-3592-4471-8215-DC71A668D05B}" type="presOf" srcId="{706F11FB-7796-4232-887B-407CD243F16D}" destId="{170B1962-4896-4912-9473-390C518D2DCA}" srcOrd="0" destOrd="1" presId="urn:microsoft.com/office/officeart/2005/8/layout/chevron2"/>
    <dgm:cxn modelId="{1EF0965D-E7D6-4ADB-9833-060C4EDAC052}" srcId="{321435CD-8963-4F43-A5B6-6DF4CDB122EE}" destId="{9CEC5A6A-2EB1-4358-8881-CFCB1C943EF9}" srcOrd="0" destOrd="0" parTransId="{02F9219F-37B0-406B-8DD3-B37BEC8D4FCD}" sibTransId="{512009BB-1E46-44B6-8230-7A7485389930}"/>
    <dgm:cxn modelId="{4A8C5970-6EBD-4CF3-B5B0-FB7538072C50}" srcId="{D5BA3631-F1E3-4725-8381-E673D3B06FC8}" destId="{321435CD-8963-4F43-A5B6-6DF4CDB122EE}" srcOrd="2" destOrd="0" parTransId="{B28A9AD4-C189-46E7-AFE9-B038C6A35B87}" sibTransId="{A196939C-08CB-4D74-8364-D036A3F2974D}"/>
    <dgm:cxn modelId="{406E6D43-9340-4FA9-9999-BF3124A659D1}" type="presOf" srcId="{AF4150B6-3968-4864-AF25-D3BDB0F8F308}" destId="{5DE420A3-72B3-48D0-AF27-A6F70ECAB2D5}" srcOrd="0" destOrd="1" presId="urn:microsoft.com/office/officeart/2005/8/layout/chevron2"/>
    <dgm:cxn modelId="{EE5C7037-5A90-4AA1-8672-8E6F84647887}" type="presOf" srcId="{AAE40A72-56A8-47A9-9CD7-571C40E1DD4E}" destId="{33853104-6036-417F-A6EA-9B3DA361504B}" srcOrd="0" destOrd="1" presId="urn:microsoft.com/office/officeart/2005/8/layout/chevron2"/>
    <dgm:cxn modelId="{F03F46C9-075E-454C-8373-6C30E119505E}" srcId="{670D1547-2506-4B60-8655-7934007EDAEA}" destId="{AF4150B6-3968-4864-AF25-D3BDB0F8F308}" srcOrd="1" destOrd="0" parTransId="{2B548BC6-396A-4766-889D-B4DAA987FFBE}" sibTransId="{8408C54A-7456-4246-A8D7-01175F84FB99}"/>
    <dgm:cxn modelId="{389F55D6-361F-46F2-B6B6-72F1CC00E1E6}" srcId="{D237CA34-90B4-464A-B3BD-24E45361F36A}" destId="{865EBF89-F791-449C-9E43-97D17965C7FD}" srcOrd="3" destOrd="0" parTransId="{309CB9DC-FC80-424B-9EE3-4F80D0C98EE5}" sibTransId="{A3AB70B0-EA7F-4BB9-8C45-80E84D1F1D65}"/>
    <dgm:cxn modelId="{923C6EB1-A46C-47F2-B3DD-47CF4432CAC8}" type="presParOf" srcId="{5528D8E4-0C67-41B6-9C37-6E3572F5A5AA}" destId="{96854A62-9195-4402-8655-FDDE90C580C6}" srcOrd="0" destOrd="0" presId="urn:microsoft.com/office/officeart/2005/8/layout/chevron2"/>
    <dgm:cxn modelId="{E702F0A8-329B-4C0D-8593-34225D1EE2BD}" type="presParOf" srcId="{96854A62-9195-4402-8655-FDDE90C580C6}" destId="{4B477E95-6618-4E0E-931D-84B3FD263C7E}" srcOrd="0" destOrd="0" presId="urn:microsoft.com/office/officeart/2005/8/layout/chevron2"/>
    <dgm:cxn modelId="{2AC95BB0-E7F1-4881-8C63-2E695C0D9471}" type="presParOf" srcId="{96854A62-9195-4402-8655-FDDE90C580C6}" destId="{90FB9812-A2E5-42F1-9B09-DAEC9C4A9E8E}" srcOrd="1" destOrd="0" presId="urn:microsoft.com/office/officeart/2005/8/layout/chevron2"/>
    <dgm:cxn modelId="{53ABAEAA-9E03-4D4E-8BF4-EAD2CE4998EA}" type="presParOf" srcId="{5528D8E4-0C67-41B6-9C37-6E3572F5A5AA}" destId="{710A7CB3-3D7B-4BF5-9DA5-BE0C87B4CF7D}" srcOrd="1" destOrd="0" presId="urn:microsoft.com/office/officeart/2005/8/layout/chevron2"/>
    <dgm:cxn modelId="{E3C80C9D-1F04-4968-8CB5-1E9A7CB7E3CE}" type="presParOf" srcId="{5528D8E4-0C67-41B6-9C37-6E3572F5A5AA}" destId="{064C0D9F-5C3E-465B-A4B9-B75BA7B06E39}" srcOrd="2" destOrd="0" presId="urn:microsoft.com/office/officeart/2005/8/layout/chevron2"/>
    <dgm:cxn modelId="{B08B6C27-9EAF-4CF1-8C93-04E8E3EBCBC1}" type="presParOf" srcId="{064C0D9F-5C3E-465B-A4B9-B75BA7B06E39}" destId="{DFDD0560-BF16-40BC-851A-68CC4FFF8796}" srcOrd="0" destOrd="0" presId="urn:microsoft.com/office/officeart/2005/8/layout/chevron2"/>
    <dgm:cxn modelId="{AC7578AB-1869-4921-8762-F13AC246722D}" type="presParOf" srcId="{064C0D9F-5C3E-465B-A4B9-B75BA7B06E39}" destId="{33853104-6036-417F-A6EA-9B3DA361504B}" srcOrd="1" destOrd="0" presId="urn:microsoft.com/office/officeart/2005/8/layout/chevron2"/>
    <dgm:cxn modelId="{A410825A-FB49-46AD-8E29-31C54678A2C8}" type="presParOf" srcId="{5528D8E4-0C67-41B6-9C37-6E3572F5A5AA}" destId="{6E6E4346-44C3-42FD-B0DE-4A3DB5A1FD4E}" srcOrd="3" destOrd="0" presId="urn:microsoft.com/office/officeart/2005/8/layout/chevron2"/>
    <dgm:cxn modelId="{0B78FD05-E5ED-4397-9517-3E91FD3E2EFC}" type="presParOf" srcId="{5528D8E4-0C67-41B6-9C37-6E3572F5A5AA}" destId="{9C279FD8-BB06-4679-A7B9-74DE2B79CDF7}" srcOrd="4" destOrd="0" presId="urn:microsoft.com/office/officeart/2005/8/layout/chevron2"/>
    <dgm:cxn modelId="{0C214519-4386-4865-AA0F-487D4679DB71}" type="presParOf" srcId="{9C279FD8-BB06-4679-A7B9-74DE2B79CDF7}" destId="{EEB028DA-857B-4D7F-9165-FFE0DD7F0C27}" srcOrd="0" destOrd="0" presId="urn:microsoft.com/office/officeart/2005/8/layout/chevron2"/>
    <dgm:cxn modelId="{4F899E61-3F03-41D2-85A8-76BDF51B5B4A}" type="presParOf" srcId="{9C279FD8-BB06-4679-A7B9-74DE2B79CDF7}" destId="{170B1962-4896-4912-9473-390C518D2DCA}" srcOrd="1" destOrd="0" presId="urn:microsoft.com/office/officeart/2005/8/layout/chevron2"/>
    <dgm:cxn modelId="{44D5630D-E08F-4F3C-918F-EDC06B34AFDA}" type="presParOf" srcId="{5528D8E4-0C67-41B6-9C37-6E3572F5A5AA}" destId="{EF0A564D-75D7-41E0-B893-3C61B112DCBD}" srcOrd="5" destOrd="0" presId="urn:microsoft.com/office/officeart/2005/8/layout/chevron2"/>
    <dgm:cxn modelId="{72404104-D5DE-480B-BDF1-75B4B708D770}" type="presParOf" srcId="{5528D8E4-0C67-41B6-9C37-6E3572F5A5AA}" destId="{272F59C8-90C0-4697-8F9F-8D7E5CD6C095}" srcOrd="6" destOrd="0" presId="urn:microsoft.com/office/officeart/2005/8/layout/chevron2"/>
    <dgm:cxn modelId="{460A543E-5437-480C-B8B1-8757591865B6}" type="presParOf" srcId="{272F59C8-90C0-4697-8F9F-8D7E5CD6C095}" destId="{CE17B852-CE1E-42C3-B80D-59EEAEC45324}" srcOrd="0" destOrd="0" presId="urn:microsoft.com/office/officeart/2005/8/layout/chevron2"/>
    <dgm:cxn modelId="{95A4D6F7-63EC-4503-BE16-FF312E6692E8}" type="presParOf" srcId="{272F59C8-90C0-4697-8F9F-8D7E5CD6C095}" destId="{46EC4165-202C-4385-BF92-9795927B4A37}" srcOrd="1" destOrd="0" presId="urn:microsoft.com/office/officeart/2005/8/layout/chevron2"/>
    <dgm:cxn modelId="{DD87F7C4-FAE9-4738-B3B6-A38059497389}" type="presParOf" srcId="{5528D8E4-0C67-41B6-9C37-6E3572F5A5AA}" destId="{94C69C55-BFAD-4F04-A46F-E477128DD51F}" srcOrd="7" destOrd="0" presId="urn:microsoft.com/office/officeart/2005/8/layout/chevron2"/>
    <dgm:cxn modelId="{E72C2261-0F09-40A6-BE09-7300CF7FB7CE}" type="presParOf" srcId="{5528D8E4-0C67-41B6-9C37-6E3572F5A5AA}" destId="{D4F1C564-3E2C-4797-899A-FE22ED3A815E}" srcOrd="8" destOrd="0" presId="urn:microsoft.com/office/officeart/2005/8/layout/chevron2"/>
    <dgm:cxn modelId="{CCC9F2FF-E4EC-479C-AD37-129D87AFE224}" type="presParOf" srcId="{D4F1C564-3E2C-4797-899A-FE22ED3A815E}" destId="{F512D0C7-F994-4058-BB08-080708CE132C}" srcOrd="0" destOrd="0" presId="urn:microsoft.com/office/officeart/2005/8/layout/chevron2"/>
    <dgm:cxn modelId="{DFD74D8C-5E8F-4959-B30C-E1F2B53DE4DA}" type="presParOf" srcId="{D4F1C564-3E2C-4797-899A-FE22ED3A815E}" destId="{5DE420A3-72B3-48D0-AF27-A6F70ECAB2D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C32592-E185-8C4D-BAC1-55F6D0E1F81C}" type="datetimeFigureOut">
              <a:rPr lang="en-US" smtClean="0"/>
              <a:t>7/5/2015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8B915C-838A-0E4D-87AB-0091399EAA71}" type="slidenum">
              <a:rPr lang="en-US" smtClean="0"/>
              <a:t>‹#›</a:t>
            </a:fld>
            <a:endParaRPr lang="en-US"/>
          </a:p>
        </p:txBody>
      </p:sp>
    </p:spTree>
    <p:extLst>
      <p:ext uri="{BB962C8B-B14F-4D97-AF65-F5344CB8AC3E}">
        <p14:creationId xmlns:p14="http://schemas.microsoft.com/office/powerpoint/2010/main" val="6549369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A10921-A78E-BB4D-82E8-847AD70739B3}" type="datetimeFigureOut">
              <a:rPr lang="en-US" smtClean="0"/>
              <a:t>7/5/2015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839061-6E8C-514B-AEF5-C6DD98CF6298}" type="slidenum">
              <a:rPr lang="en-US" smtClean="0"/>
              <a:t>‹#›</a:t>
            </a:fld>
            <a:endParaRPr lang="en-US"/>
          </a:p>
        </p:txBody>
      </p:sp>
    </p:spTree>
    <p:extLst>
      <p:ext uri="{BB962C8B-B14F-4D97-AF65-F5344CB8AC3E}">
        <p14:creationId xmlns:p14="http://schemas.microsoft.com/office/powerpoint/2010/main" val="14745513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39061-6E8C-514B-AEF5-C6DD98CF6298}" type="slidenum">
              <a:rPr lang="en-US" smtClean="0"/>
              <a:t>3</a:t>
            </a:fld>
            <a:endParaRPr lang="en-US"/>
          </a:p>
        </p:txBody>
      </p:sp>
    </p:spTree>
    <p:extLst>
      <p:ext uri="{BB962C8B-B14F-4D97-AF65-F5344CB8AC3E}">
        <p14:creationId xmlns:p14="http://schemas.microsoft.com/office/powerpoint/2010/main" val="4119978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839061-6E8C-514B-AEF5-C6DD98CF6298}" type="slidenum">
              <a:rPr lang="en-US" smtClean="0"/>
              <a:t>18</a:t>
            </a:fld>
            <a:endParaRPr lang="en-US"/>
          </a:p>
        </p:txBody>
      </p:sp>
    </p:spTree>
    <p:extLst>
      <p:ext uri="{BB962C8B-B14F-4D97-AF65-F5344CB8AC3E}">
        <p14:creationId xmlns:p14="http://schemas.microsoft.com/office/powerpoint/2010/main" val="138774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D839061-6E8C-514B-AEF5-C6DD98CF6298}" type="slidenum">
              <a:rPr lang="en-US" smtClean="0"/>
              <a:t>4</a:t>
            </a:fld>
            <a:endParaRPr lang="en-US"/>
          </a:p>
        </p:txBody>
      </p:sp>
    </p:spTree>
    <p:extLst>
      <p:ext uri="{BB962C8B-B14F-4D97-AF65-F5344CB8AC3E}">
        <p14:creationId xmlns:p14="http://schemas.microsoft.com/office/powerpoint/2010/main" val="2228883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839061-6E8C-514B-AEF5-C6DD98CF6298}" type="slidenum">
              <a:rPr lang="en-US" smtClean="0"/>
              <a:t>5</a:t>
            </a:fld>
            <a:endParaRPr lang="en-US"/>
          </a:p>
        </p:txBody>
      </p:sp>
    </p:spTree>
    <p:extLst>
      <p:ext uri="{BB962C8B-B14F-4D97-AF65-F5344CB8AC3E}">
        <p14:creationId xmlns:p14="http://schemas.microsoft.com/office/powerpoint/2010/main" val="295969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39061-6E8C-514B-AEF5-C6DD98CF6298}" type="slidenum">
              <a:rPr lang="en-US" smtClean="0"/>
              <a:t>6</a:t>
            </a:fld>
            <a:endParaRPr lang="en-US"/>
          </a:p>
        </p:txBody>
      </p:sp>
    </p:spTree>
    <p:extLst>
      <p:ext uri="{BB962C8B-B14F-4D97-AF65-F5344CB8AC3E}">
        <p14:creationId xmlns:p14="http://schemas.microsoft.com/office/powerpoint/2010/main" val="413460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839061-6E8C-514B-AEF5-C6DD98CF6298}" type="slidenum">
              <a:rPr lang="en-US" smtClean="0"/>
              <a:t>7</a:t>
            </a:fld>
            <a:endParaRPr lang="en-US"/>
          </a:p>
        </p:txBody>
      </p:sp>
    </p:spTree>
    <p:extLst>
      <p:ext uri="{BB962C8B-B14F-4D97-AF65-F5344CB8AC3E}">
        <p14:creationId xmlns:p14="http://schemas.microsoft.com/office/powerpoint/2010/main" val="1394369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839061-6E8C-514B-AEF5-C6DD98CF6298}" type="slidenum">
              <a:rPr lang="en-US" smtClean="0"/>
              <a:t>8</a:t>
            </a:fld>
            <a:endParaRPr lang="en-US"/>
          </a:p>
        </p:txBody>
      </p:sp>
    </p:spTree>
    <p:extLst>
      <p:ext uri="{BB962C8B-B14F-4D97-AF65-F5344CB8AC3E}">
        <p14:creationId xmlns:p14="http://schemas.microsoft.com/office/powerpoint/2010/main" val="94238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839061-6E8C-514B-AEF5-C6DD98CF6298}" type="slidenum">
              <a:rPr lang="en-US" smtClean="0"/>
              <a:t>15</a:t>
            </a:fld>
            <a:endParaRPr lang="en-US"/>
          </a:p>
        </p:txBody>
      </p:sp>
    </p:spTree>
    <p:extLst>
      <p:ext uri="{BB962C8B-B14F-4D97-AF65-F5344CB8AC3E}">
        <p14:creationId xmlns:p14="http://schemas.microsoft.com/office/powerpoint/2010/main" val="2890102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839061-6E8C-514B-AEF5-C6DD98CF6298}" type="slidenum">
              <a:rPr lang="en-US" smtClean="0"/>
              <a:t>16</a:t>
            </a:fld>
            <a:endParaRPr lang="en-US"/>
          </a:p>
        </p:txBody>
      </p:sp>
    </p:spTree>
    <p:extLst>
      <p:ext uri="{BB962C8B-B14F-4D97-AF65-F5344CB8AC3E}">
        <p14:creationId xmlns:p14="http://schemas.microsoft.com/office/powerpoint/2010/main" val="3985973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D839061-6E8C-514B-AEF5-C6DD98CF6298}" type="slidenum">
              <a:rPr lang="en-US" smtClean="0"/>
              <a:t>17</a:t>
            </a:fld>
            <a:endParaRPr lang="en-US"/>
          </a:p>
        </p:txBody>
      </p:sp>
    </p:spTree>
    <p:extLst>
      <p:ext uri="{BB962C8B-B14F-4D97-AF65-F5344CB8AC3E}">
        <p14:creationId xmlns:p14="http://schemas.microsoft.com/office/powerpoint/2010/main" val="1793566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920ABAA-9177-FD47-B411-12B3A144B50A}" type="datetime1">
              <a:rPr lang="en-GB" smtClean="0"/>
              <a:t>05/07/2015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1A67B961-2E6A-6B4B-A944-FB425D529C68}" type="slidenum">
              <a:rPr lang="en-US"/>
              <a:pPr>
                <a:defRPr/>
              </a:pPr>
              <a:t>‹#›</a:t>
            </a:fld>
            <a:endParaRPr lang="en-US"/>
          </a:p>
        </p:txBody>
      </p:sp>
    </p:spTree>
    <p:extLst>
      <p:ext uri="{BB962C8B-B14F-4D97-AF65-F5344CB8AC3E}">
        <p14:creationId xmlns:p14="http://schemas.microsoft.com/office/powerpoint/2010/main" val="246365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E1F173-C7F5-BB47-AB13-8A40177D6E7F}" type="datetime1">
              <a:rPr lang="en-GB" smtClean="0"/>
              <a:t>05/07/2015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F4B33001-E7F7-8945-9229-4230F63CF70A}" type="slidenum">
              <a:rPr lang="en-US"/>
              <a:pPr>
                <a:defRPr/>
              </a:pPr>
              <a:t>‹#›</a:t>
            </a:fld>
            <a:endParaRPr lang="en-US"/>
          </a:p>
        </p:txBody>
      </p:sp>
    </p:spTree>
    <p:extLst>
      <p:ext uri="{BB962C8B-B14F-4D97-AF65-F5344CB8AC3E}">
        <p14:creationId xmlns:p14="http://schemas.microsoft.com/office/powerpoint/2010/main" val="300537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615F33-8883-584E-9EE9-4F3E44FB4F44}" type="datetime1">
              <a:rPr lang="en-GB" smtClean="0"/>
              <a:t>05/07/2015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F30DA95D-0BC2-CB4C-8BD2-30E60FBFC901}" type="slidenum">
              <a:rPr lang="en-US"/>
              <a:pPr>
                <a:defRPr/>
              </a:pPr>
              <a:t>‹#›</a:t>
            </a:fld>
            <a:endParaRPr lang="en-US"/>
          </a:p>
        </p:txBody>
      </p:sp>
    </p:spTree>
    <p:extLst>
      <p:ext uri="{BB962C8B-B14F-4D97-AF65-F5344CB8AC3E}">
        <p14:creationId xmlns:p14="http://schemas.microsoft.com/office/powerpoint/2010/main" val="414742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3DDE57-C45E-0C41-98F5-99502143A3DD}" type="datetime1">
              <a:rPr lang="en-GB" smtClean="0"/>
              <a:t>05/07/2015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31B682F4-E7F0-6D4A-82E9-7A1F94495E67}" type="slidenum">
              <a:rPr lang="en-US"/>
              <a:pPr>
                <a:defRPr/>
              </a:pPr>
              <a:t>‹#›</a:t>
            </a:fld>
            <a:endParaRPr lang="en-US"/>
          </a:p>
        </p:txBody>
      </p:sp>
    </p:spTree>
    <p:extLst>
      <p:ext uri="{BB962C8B-B14F-4D97-AF65-F5344CB8AC3E}">
        <p14:creationId xmlns:p14="http://schemas.microsoft.com/office/powerpoint/2010/main" val="2066921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1724552-77E3-E140-A498-B749DD0A4C38}" type="datetime1">
              <a:rPr lang="en-GB" smtClean="0"/>
              <a:t>05/07/2015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33AE104A-435C-2F47-8237-9ACF9C342FC9}" type="slidenum">
              <a:rPr lang="en-US"/>
              <a:pPr>
                <a:defRPr/>
              </a:pPr>
              <a:t>‹#›</a:t>
            </a:fld>
            <a:endParaRPr lang="en-US"/>
          </a:p>
        </p:txBody>
      </p:sp>
    </p:spTree>
    <p:extLst>
      <p:ext uri="{BB962C8B-B14F-4D97-AF65-F5344CB8AC3E}">
        <p14:creationId xmlns:p14="http://schemas.microsoft.com/office/powerpoint/2010/main" val="172693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903B4D2-F524-594D-BC34-65E72BBD6D04}" type="datetime1">
              <a:rPr lang="en-GB" smtClean="0"/>
              <a:t>05/07/2015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0953565B-8CDD-AE45-B4A7-2AB827F1D9FD}" type="slidenum">
              <a:rPr lang="en-US"/>
              <a:pPr>
                <a:defRPr/>
              </a:pPr>
              <a:t>‹#›</a:t>
            </a:fld>
            <a:endParaRPr lang="en-US"/>
          </a:p>
        </p:txBody>
      </p:sp>
    </p:spTree>
    <p:extLst>
      <p:ext uri="{BB962C8B-B14F-4D97-AF65-F5344CB8AC3E}">
        <p14:creationId xmlns:p14="http://schemas.microsoft.com/office/powerpoint/2010/main" val="316683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8ACB67-82E6-9C40-BEDA-56245E58184B}" type="datetime1">
              <a:rPr lang="en-GB" smtClean="0"/>
              <a:t>05/07/2015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9" name="Slide Number Placeholder 5"/>
          <p:cNvSpPr>
            <a:spLocks noGrp="1"/>
          </p:cNvSpPr>
          <p:nvPr>
            <p:ph type="sldNum" sz="quarter" idx="12"/>
          </p:nvPr>
        </p:nvSpPr>
        <p:spPr/>
        <p:txBody>
          <a:bodyPr/>
          <a:lstStyle>
            <a:lvl1pPr>
              <a:defRPr/>
            </a:lvl1pPr>
          </a:lstStyle>
          <a:p>
            <a:pPr>
              <a:defRPr/>
            </a:pPr>
            <a:fld id="{3ECB51FB-C32E-C64A-9BB6-16F4E203AE7E}" type="slidenum">
              <a:rPr lang="en-US"/>
              <a:pPr>
                <a:defRPr/>
              </a:pPr>
              <a:t>‹#›</a:t>
            </a:fld>
            <a:endParaRPr lang="en-US"/>
          </a:p>
        </p:txBody>
      </p:sp>
    </p:spTree>
    <p:extLst>
      <p:ext uri="{BB962C8B-B14F-4D97-AF65-F5344CB8AC3E}">
        <p14:creationId xmlns:p14="http://schemas.microsoft.com/office/powerpoint/2010/main" val="2982456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ED7FAC-1D6D-2745-AE35-A1F17B2F1793}" type="datetime1">
              <a:rPr lang="en-GB" smtClean="0"/>
              <a:t>05/07/2015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5" name="Slide Number Placeholder 5"/>
          <p:cNvSpPr>
            <a:spLocks noGrp="1"/>
          </p:cNvSpPr>
          <p:nvPr>
            <p:ph type="sldNum" sz="quarter" idx="12"/>
          </p:nvPr>
        </p:nvSpPr>
        <p:spPr/>
        <p:txBody>
          <a:bodyPr/>
          <a:lstStyle>
            <a:lvl1pPr>
              <a:defRPr/>
            </a:lvl1pPr>
          </a:lstStyle>
          <a:p>
            <a:pPr>
              <a:defRPr/>
            </a:pPr>
            <a:fld id="{506362AC-C45A-9F4B-A939-1CEDA365E2C8}" type="slidenum">
              <a:rPr lang="en-US"/>
              <a:pPr>
                <a:defRPr/>
              </a:pPr>
              <a:t>‹#›</a:t>
            </a:fld>
            <a:endParaRPr lang="en-US"/>
          </a:p>
        </p:txBody>
      </p:sp>
    </p:spTree>
    <p:extLst>
      <p:ext uri="{BB962C8B-B14F-4D97-AF65-F5344CB8AC3E}">
        <p14:creationId xmlns:p14="http://schemas.microsoft.com/office/powerpoint/2010/main" val="2823282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32325A-7624-D34F-9937-351FDB35AA77}" type="datetime1">
              <a:rPr lang="en-GB" smtClean="0"/>
              <a:t>05/07/2015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4" name="Slide Number Placeholder 5"/>
          <p:cNvSpPr>
            <a:spLocks noGrp="1"/>
          </p:cNvSpPr>
          <p:nvPr>
            <p:ph type="sldNum" sz="quarter" idx="12"/>
          </p:nvPr>
        </p:nvSpPr>
        <p:spPr/>
        <p:txBody>
          <a:bodyPr/>
          <a:lstStyle>
            <a:lvl1pPr>
              <a:defRPr/>
            </a:lvl1pPr>
          </a:lstStyle>
          <a:p>
            <a:pPr>
              <a:defRPr/>
            </a:pPr>
            <a:fld id="{3B6836CE-783C-E047-93DF-38F3F7A6CA36}" type="slidenum">
              <a:rPr lang="en-US"/>
              <a:pPr>
                <a:defRPr/>
              </a:pPr>
              <a:t>‹#›</a:t>
            </a:fld>
            <a:endParaRPr lang="en-US"/>
          </a:p>
        </p:txBody>
      </p:sp>
    </p:spTree>
    <p:extLst>
      <p:ext uri="{BB962C8B-B14F-4D97-AF65-F5344CB8AC3E}">
        <p14:creationId xmlns:p14="http://schemas.microsoft.com/office/powerpoint/2010/main" val="2708800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2FB231-EC0A-7246-8DB1-66435EBFA79F}" type="datetime1">
              <a:rPr lang="en-GB" smtClean="0"/>
              <a:t>05/07/2015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01A8F337-3700-F141-9317-5C98E00E4B48}" type="slidenum">
              <a:rPr lang="en-US"/>
              <a:pPr>
                <a:defRPr/>
              </a:pPr>
              <a:t>‹#›</a:t>
            </a:fld>
            <a:endParaRPr lang="en-US"/>
          </a:p>
        </p:txBody>
      </p:sp>
    </p:spTree>
    <p:extLst>
      <p:ext uri="{BB962C8B-B14F-4D97-AF65-F5344CB8AC3E}">
        <p14:creationId xmlns:p14="http://schemas.microsoft.com/office/powerpoint/2010/main" val="227098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074D46-411F-C348-8E2F-924696A9EC1B}" type="datetime1">
              <a:rPr lang="en-GB" smtClean="0"/>
              <a:t>05/07/2015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Our approach is pan equalities and human rights based with a specialist focus on deafness.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AF0CA7DE-24F8-DB44-B3D5-B53448602277}" type="slidenum">
              <a:rPr lang="en-US"/>
              <a:pPr>
                <a:defRPr/>
              </a:pPr>
              <a:t>‹#›</a:t>
            </a:fld>
            <a:endParaRPr lang="en-US"/>
          </a:p>
        </p:txBody>
      </p:sp>
    </p:spTree>
    <p:extLst>
      <p:ext uri="{BB962C8B-B14F-4D97-AF65-F5344CB8AC3E}">
        <p14:creationId xmlns:p14="http://schemas.microsoft.com/office/powerpoint/2010/main" val="206528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54747B41-572F-7C46-A73E-6C339F42A6E9}" type="datetime1">
              <a:rPr lang="en-GB" smtClean="0"/>
              <a:t>05/07/2015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r>
              <a:rPr lang="en-US" smtClean="0"/>
              <a:t>Our approach is pan equalities and human rights based with a specialist focus on deafness.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C5D10256-8A78-0246-81B6-1DBC527315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natsip.org.uk/index.php/doc-library-login/doc_details/889-bsl-sign-systems-audit-report" TargetMode="External"/><Relationship Id="rId7" Type="http://schemas.openxmlformats.org/officeDocument/2006/relationships/hyperlink" Target="mailto:rosie.rutherford@cymbiosis.co.uk"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mailto:brian@Deafinitequality.com" TargetMode="External"/><Relationship Id="rId5" Type="http://schemas.openxmlformats.org/officeDocument/2006/relationships/hyperlink" Target="mailto:louise.cole@heartofdeafness.org.uk" TargetMode="External"/><Relationship Id="rId4" Type="http://schemas.openxmlformats.org/officeDocument/2006/relationships/hyperlink" Target="http://heartofdeafness.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Our approach is pan equalities and human rights based with a specialist focus on deafness.</a:t>
            </a:r>
            <a:endParaRPr lang="en-US" dirty="0"/>
          </a:p>
        </p:txBody>
      </p:sp>
      <p:pic>
        <p:nvPicPr>
          <p:cNvPr id="3" name="Picture 2"/>
          <p:cNvPicPr>
            <a:picLocks noChangeAspect="1"/>
          </p:cNvPicPr>
          <p:nvPr/>
        </p:nvPicPr>
        <p:blipFill>
          <a:blip r:embed="rId2"/>
          <a:stretch>
            <a:fillRect/>
          </a:stretch>
        </p:blipFill>
        <p:spPr>
          <a:xfrm>
            <a:off x="6515754" y="147758"/>
            <a:ext cx="2475191" cy="1609483"/>
          </a:xfrm>
          <a:prstGeom prst="rect">
            <a:avLst/>
          </a:prstGeom>
        </p:spPr>
      </p:pic>
      <p:pic>
        <p:nvPicPr>
          <p:cNvPr id="6" name="Picture 5"/>
          <p:cNvPicPr>
            <a:picLocks noChangeAspect="1"/>
          </p:cNvPicPr>
          <p:nvPr/>
        </p:nvPicPr>
        <p:blipFill>
          <a:blip r:embed="rId3"/>
          <a:stretch>
            <a:fillRect/>
          </a:stretch>
        </p:blipFill>
        <p:spPr>
          <a:xfrm>
            <a:off x="209550" y="147758"/>
            <a:ext cx="1905000" cy="1152525"/>
          </a:xfrm>
          <a:prstGeom prst="rect">
            <a:avLst/>
          </a:prstGeom>
        </p:spPr>
      </p:pic>
      <p:pic>
        <p:nvPicPr>
          <p:cNvPr id="7" name="Picture 6"/>
          <p:cNvPicPr>
            <a:picLocks noChangeAspect="1"/>
          </p:cNvPicPr>
          <p:nvPr/>
        </p:nvPicPr>
        <p:blipFill>
          <a:blip r:embed="rId4"/>
          <a:stretch>
            <a:fillRect/>
          </a:stretch>
        </p:blipFill>
        <p:spPr>
          <a:xfrm>
            <a:off x="2981652" y="462082"/>
            <a:ext cx="2667000" cy="838200"/>
          </a:xfrm>
          <a:prstGeom prst="rect">
            <a:avLst/>
          </a:prstGeom>
        </p:spPr>
      </p:pic>
      <p:sp>
        <p:nvSpPr>
          <p:cNvPr id="8" name="Rectangle 7"/>
          <p:cNvSpPr/>
          <p:nvPr/>
        </p:nvSpPr>
        <p:spPr>
          <a:xfrm>
            <a:off x="362605" y="1839236"/>
            <a:ext cx="8781395" cy="830997"/>
          </a:xfrm>
          <a:prstGeom prst="rect">
            <a:avLst/>
          </a:prstGeom>
        </p:spPr>
        <p:txBody>
          <a:bodyPr wrap="square">
            <a:spAutoFit/>
          </a:bodyPr>
          <a:lstStyle/>
          <a:p>
            <a:r>
              <a:rPr lang="en-GB" sz="4800" b="1" dirty="0"/>
              <a:t>BSL/Sign Systems Audit </a:t>
            </a:r>
            <a:r>
              <a:rPr lang="en-GB" sz="4800" b="1" dirty="0" smtClean="0"/>
              <a:t>Report</a:t>
            </a:r>
            <a:endParaRPr lang="en-GB" sz="4800" b="1"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9770" y="3858030"/>
            <a:ext cx="1743561" cy="2260400"/>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6122" y="3845733"/>
            <a:ext cx="1569109" cy="2307122"/>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98939" y="3858030"/>
            <a:ext cx="1894797" cy="2310431"/>
          </a:xfrm>
          <a:prstGeom prst="rect">
            <a:avLst/>
          </a:prstGeom>
        </p:spPr>
      </p:pic>
      <p:sp>
        <p:nvSpPr>
          <p:cNvPr id="13" name="TextBox 12"/>
          <p:cNvSpPr txBox="1"/>
          <p:nvPr/>
        </p:nvSpPr>
        <p:spPr>
          <a:xfrm>
            <a:off x="209549" y="2693798"/>
            <a:ext cx="8458963" cy="1077218"/>
          </a:xfrm>
          <a:prstGeom prst="rect">
            <a:avLst/>
          </a:prstGeom>
          <a:noFill/>
        </p:spPr>
        <p:txBody>
          <a:bodyPr wrap="square" rtlCol="0">
            <a:spAutoFit/>
          </a:bodyPr>
          <a:lstStyle/>
          <a:p>
            <a:r>
              <a:rPr lang="en-US" sz="3200" b="1" dirty="0" smtClean="0"/>
              <a:t>Team from Heart of Deafness:</a:t>
            </a:r>
          </a:p>
          <a:p>
            <a:r>
              <a:rPr lang="en-US" sz="3200" b="1" dirty="0" smtClean="0"/>
              <a:t> Louise Cole, Brian Kokoruwe, Rosie Rutherford.</a:t>
            </a:r>
            <a:endParaRPr lang="en-US" sz="3200" b="1" dirty="0"/>
          </a:p>
        </p:txBody>
      </p:sp>
    </p:spTree>
    <p:extLst>
      <p:ext uri="{BB962C8B-B14F-4D97-AF65-F5344CB8AC3E}">
        <p14:creationId xmlns:p14="http://schemas.microsoft.com/office/powerpoint/2010/main" val="3463534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076100503"/>
              </p:ext>
            </p:extLst>
          </p:nvPr>
        </p:nvGraphicFramePr>
        <p:xfrm>
          <a:off x="419101" y="895350"/>
          <a:ext cx="8170382" cy="5230813"/>
        </p:xfrm>
        <a:graphic>
          <a:graphicData uri="http://schemas.openxmlformats.org/drawingml/2006/table">
            <a:tbl>
              <a:tblPr firstRow="1" bandRow="1">
                <a:tableStyleId>{5C22544A-7EE6-4342-B048-85BDC9FD1C3A}</a:tableStyleId>
              </a:tblPr>
              <a:tblGrid>
                <a:gridCol w="2255270"/>
                <a:gridCol w="2255270"/>
                <a:gridCol w="3659842"/>
              </a:tblGrid>
              <a:tr h="372727">
                <a:tc>
                  <a:txBody>
                    <a:bodyPr/>
                    <a:lstStyle/>
                    <a:p>
                      <a:pPr>
                        <a:lnSpc>
                          <a:spcPct val="115000"/>
                        </a:lnSpc>
                        <a:spcAft>
                          <a:spcPts val="0"/>
                        </a:spcAft>
                      </a:pPr>
                      <a:r>
                        <a:rPr lang="en-GB" sz="1100" kern="1200">
                          <a:effectLst/>
                        </a:rPr>
                        <a:t>What worked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c>
                  <a:txBody>
                    <a:bodyPr/>
                    <a:lstStyle/>
                    <a:p>
                      <a:pPr>
                        <a:lnSpc>
                          <a:spcPct val="115000"/>
                        </a:lnSpc>
                        <a:spcAft>
                          <a:spcPts val="0"/>
                        </a:spcAft>
                      </a:pPr>
                      <a:r>
                        <a:rPr lang="en-GB" sz="1100" kern="1200">
                          <a:effectLst/>
                        </a:rPr>
                        <a:t>Outcomes for Child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c>
                  <a:txBody>
                    <a:bodyPr/>
                    <a:lstStyle/>
                    <a:p>
                      <a:pPr>
                        <a:lnSpc>
                          <a:spcPct val="115000"/>
                        </a:lnSpc>
                        <a:spcAft>
                          <a:spcPts val="0"/>
                        </a:spcAft>
                      </a:pPr>
                      <a:r>
                        <a:rPr lang="en-GB" sz="1100" kern="1200">
                          <a:effectLst/>
                        </a:rPr>
                        <a:t>Learning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r>
              <a:tr h="2003335">
                <a:tc>
                  <a:txBody>
                    <a:bodyPr/>
                    <a:lstStyle/>
                    <a:p>
                      <a:pPr>
                        <a:lnSpc>
                          <a:spcPct val="115000"/>
                        </a:lnSpc>
                        <a:spcAft>
                          <a:spcPts val="0"/>
                        </a:spcAft>
                      </a:pPr>
                      <a:r>
                        <a:rPr lang="en-GB" sz="900" kern="1200">
                          <a:effectLst/>
                        </a:rPr>
                        <a:t>7) Parents involved in recruitment of CSWs ensuring child supported by CSW with BSL level 3 and knowledge of Deaf culture at two and a half years within mainstream nursery.  Parents positive understanding of how best to support to suit child’s context, culture and language in order to bridge between ‘hearing’ and ‘deaf’ cultures and language challenged ‘professional’ knowledge.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c>
                  <a:txBody>
                    <a:bodyPr/>
                    <a:lstStyle/>
                    <a:p>
                      <a:pPr>
                        <a:lnSpc>
                          <a:spcPct val="115000"/>
                        </a:lnSpc>
                        <a:spcAft>
                          <a:spcPts val="0"/>
                        </a:spcAft>
                      </a:pPr>
                      <a:r>
                        <a:rPr lang="en-GB" sz="900" kern="1200">
                          <a:effectLst/>
                        </a:rPr>
                        <a:t>Child developed language skills and communication early. Child now thriving: achieving all academic milestones for age, top set for most subjects.  Parents understood the importance of both bilingualism and biculturalism for the child to support positive outcomes well-being and attainment outcomes.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c>
                  <a:txBody>
                    <a:bodyPr/>
                    <a:lstStyle/>
                    <a:p>
                      <a:pPr>
                        <a:lnSpc>
                          <a:spcPct val="115000"/>
                        </a:lnSpc>
                        <a:spcAft>
                          <a:spcPts val="0"/>
                        </a:spcAft>
                      </a:pPr>
                      <a:r>
                        <a:rPr lang="en-GB" sz="900" kern="1200">
                          <a:effectLst/>
                        </a:rPr>
                        <a:t>Listening and involving parents (‘collaborative’ not ‘expert’ model) as integral to child’s learning and development as a ‘whole’ child.</a:t>
                      </a:r>
                      <a:endParaRPr lang="en-GB" sz="900">
                        <a:effectLst/>
                      </a:endParaRPr>
                    </a:p>
                    <a:p>
                      <a:pPr>
                        <a:lnSpc>
                          <a:spcPct val="115000"/>
                        </a:lnSpc>
                        <a:spcAft>
                          <a:spcPts val="0"/>
                        </a:spcAft>
                      </a:pPr>
                      <a:r>
                        <a:rPr lang="en-GB" sz="900" kern="1200">
                          <a:effectLst/>
                        </a:rPr>
                        <a:t>High expectations by all of early language and self-identity development and understanding of potential, alongside matching high level of support provided.  The parents’ journey illustrated the positive outcomes possible when working with a school open to stretch and growth and flexibility to meet child’s individual needs.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r>
              <a:tr h="1043403">
                <a:tc>
                  <a:txBody>
                    <a:bodyPr/>
                    <a:lstStyle/>
                    <a:p>
                      <a:pPr>
                        <a:lnSpc>
                          <a:spcPct val="115000"/>
                        </a:lnSpc>
                        <a:spcAft>
                          <a:spcPts val="0"/>
                        </a:spcAft>
                      </a:pPr>
                      <a:r>
                        <a:rPr lang="en-GB" sz="900" kern="1200">
                          <a:effectLst/>
                        </a:rPr>
                        <a:t>8) Parents ensured that CSW was trained in Cued Speech to support Child aged 4 in mainstream nursery, alongside BSL.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c>
                  <a:txBody>
                    <a:bodyPr/>
                    <a:lstStyle/>
                    <a:p>
                      <a:pPr>
                        <a:lnSpc>
                          <a:spcPct val="115000"/>
                        </a:lnSpc>
                        <a:spcAft>
                          <a:spcPts val="0"/>
                        </a:spcAft>
                      </a:pPr>
                      <a:r>
                        <a:rPr lang="en-GB" sz="900" kern="1200">
                          <a:effectLst/>
                        </a:rPr>
                        <a:t>Able to access consistent support at home and school to provide access to language, Child’s expressive language at 8 was BSL, at 14 bilingual with spoken English as communication preference.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c>
                  <a:txBody>
                    <a:bodyPr/>
                    <a:lstStyle/>
                    <a:p>
                      <a:pPr>
                        <a:lnSpc>
                          <a:spcPct val="115000"/>
                        </a:lnSpc>
                        <a:spcAft>
                          <a:spcPts val="0"/>
                        </a:spcAft>
                      </a:pPr>
                      <a:r>
                        <a:rPr lang="en-GB" sz="900" kern="1200">
                          <a:effectLst/>
                        </a:rPr>
                        <a:t>Consistency of specialist skills and approach to ensure progress to positive outcomes.</a:t>
                      </a:r>
                      <a:endParaRPr lang="en-GB" sz="900">
                        <a:effectLst/>
                      </a:endParaRPr>
                    </a:p>
                    <a:p>
                      <a:pPr>
                        <a:lnSpc>
                          <a:spcPct val="115000"/>
                        </a:lnSpc>
                        <a:spcAft>
                          <a:spcPts val="0"/>
                        </a:spcAft>
                      </a:pPr>
                      <a:r>
                        <a:rPr lang="en-GB" sz="900" kern="1200">
                          <a:effectLst/>
                        </a:rPr>
                        <a:t>Home and school approach informed by parents, which is planned, agreed, consistent and supported by highly skilled professionals;  supports child’s continuous development.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r>
              <a:tr h="1811348">
                <a:tc>
                  <a:txBody>
                    <a:bodyPr/>
                    <a:lstStyle/>
                    <a:p>
                      <a:pPr>
                        <a:lnSpc>
                          <a:spcPct val="115000"/>
                        </a:lnSpc>
                        <a:spcAft>
                          <a:spcPts val="0"/>
                        </a:spcAft>
                      </a:pPr>
                      <a:r>
                        <a:rPr lang="en-GB" sz="900" kern="1200">
                          <a:effectLst/>
                        </a:rPr>
                        <a:t>9) At mainstream college Young Person’s views were sought and listened to, to inform best package of support to access learning.  This was not attended to during secondary where the Young Person felt labelled as ‘naughty child’ due to perceived inattention, whereas Young person felt this was to do with tiredness at having to rely heavily on lip-reading.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c>
                  <a:txBody>
                    <a:bodyPr/>
                    <a:lstStyle/>
                    <a:p>
                      <a:pPr>
                        <a:lnSpc>
                          <a:spcPct val="115000"/>
                        </a:lnSpc>
                        <a:spcAft>
                          <a:spcPts val="0"/>
                        </a:spcAft>
                      </a:pPr>
                      <a:r>
                        <a:rPr lang="en-GB" sz="900">
                          <a:effectLst/>
                        </a:rPr>
                        <a:t>Young Person achieved positive attainment outcomes in Further Education leading to Higher Education opportunities, where support professionals were responsive and listening to individual needs. Overcoming earlier lower attainment in specialist secondary where signing discouraged.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c>
                  <a:txBody>
                    <a:bodyPr/>
                    <a:lstStyle/>
                    <a:p>
                      <a:pPr>
                        <a:lnSpc>
                          <a:spcPct val="115000"/>
                        </a:lnSpc>
                        <a:spcAft>
                          <a:spcPts val="0"/>
                        </a:spcAft>
                      </a:pPr>
                      <a:r>
                        <a:rPr lang="en-GB" sz="900" kern="1200" dirty="0">
                          <a:effectLst/>
                        </a:rPr>
                        <a:t>Proactive account of the views of Young People to determine what works for them.</a:t>
                      </a:r>
                      <a:endParaRPr lang="en-GB" sz="900" dirty="0">
                        <a:effectLst/>
                      </a:endParaRPr>
                    </a:p>
                    <a:p>
                      <a:pPr>
                        <a:lnSpc>
                          <a:spcPct val="115000"/>
                        </a:lnSpc>
                        <a:spcAft>
                          <a:spcPts val="0"/>
                        </a:spcAft>
                      </a:pPr>
                      <a:r>
                        <a:rPr lang="en-GB" sz="900" kern="1200" dirty="0">
                          <a:effectLst/>
                        </a:rPr>
                        <a:t>Maximising opportunities: checking with child or young person and families to understand what is and what is not working.  Ensuring access to the curriculum requires flexibility of approach and tailoring to the individual to fully support individuals.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224" marR="72224" marT="36112" marB="36112"/>
                </a:tc>
              </a:tr>
            </a:tbl>
          </a:graphicData>
        </a:graphic>
      </p:graphicFrame>
      <p:sp>
        <p:nvSpPr>
          <p:cNvPr id="4" name="Rectangle 1"/>
          <p:cNvSpPr>
            <a:spLocks noChangeArrowheads="1"/>
          </p:cNvSpPr>
          <p:nvPr/>
        </p:nvSpPr>
        <p:spPr bwMode="auto">
          <a:xfrm>
            <a:off x="268288" y="319385"/>
            <a:ext cx="822532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457200" algn="l"/>
              </a:tabLst>
              <a:defRPr>
                <a:solidFill>
                  <a:schemeClr val="tx1"/>
                </a:solidFill>
                <a:latin typeface="Arial" panose="020B0604020202020204" pitchFamily="34" charset="0"/>
              </a:defRPr>
            </a:lvl1pPr>
            <a:lvl2pPr eaLnBrk="0" hangingPunct="0">
              <a:tabLst>
                <a:tab pos="457200" algn="l"/>
              </a:tabLst>
              <a:defRPr>
                <a:solidFill>
                  <a:schemeClr val="tx1"/>
                </a:solidFill>
                <a:latin typeface="Arial" panose="020B0604020202020204" pitchFamily="34" charset="0"/>
              </a:defRPr>
            </a:lvl2pPr>
            <a:lvl3pPr eaLnBrk="0" hangingPunct="0">
              <a:tabLst>
                <a:tab pos="457200" algn="l"/>
              </a:tabLst>
              <a:defRPr>
                <a:solidFill>
                  <a:schemeClr val="tx1"/>
                </a:solidFill>
                <a:latin typeface="Arial" panose="020B0604020202020204" pitchFamily="34" charset="0"/>
              </a:defRPr>
            </a:lvl3pPr>
            <a:lvl4pPr eaLnBrk="0" hangingPunct="0">
              <a:tabLst>
                <a:tab pos="457200" algn="l"/>
              </a:tabLst>
              <a:defRPr>
                <a:solidFill>
                  <a:schemeClr val="tx1"/>
                </a:solidFill>
                <a:latin typeface="Arial" panose="020B0604020202020204" pitchFamily="34" charset="0"/>
              </a:defRPr>
            </a:lvl4pPr>
            <a:lvl5pPr eaLnBrk="0" hangingPunct="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3.  Greater choice and control for young people and parents over support</a:t>
            </a:r>
            <a:endParaRPr kumimoji="0" lang="en-GB"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GB"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GB"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7972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971452661"/>
              </p:ext>
            </p:extLst>
          </p:nvPr>
        </p:nvGraphicFramePr>
        <p:xfrm>
          <a:off x="438151" y="1143000"/>
          <a:ext cx="8248649" cy="4963721"/>
        </p:xfrm>
        <a:graphic>
          <a:graphicData uri="http://schemas.openxmlformats.org/drawingml/2006/table">
            <a:tbl>
              <a:tblPr firstRow="1" bandRow="1">
                <a:tableStyleId>{5C22544A-7EE6-4342-B048-85BDC9FD1C3A}</a:tableStyleId>
              </a:tblPr>
              <a:tblGrid>
                <a:gridCol w="2276874"/>
                <a:gridCol w="2276874"/>
                <a:gridCol w="3694901"/>
              </a:tblGrid>
              <a:tr h="325092">
                <a:tc>
                  <a:txBody>
                    <a:bodyPr/>
                    <a:lstStyle/>
                    <a:p>
                      <a:pPr>
                        <a:lnSpc>
                          <a:spcPct val="115000"/>
                        </a:lnSpc>
                        <a:spcAft>
                          <a:spcPts val="0"/>
                        </a:spcAft>
                      </a:pPr>
                      <a:r>
                        <a:rPr lang="en-GB" sz="1100" kern="1200" dirty="0">
                          <a:effectLst/>
                        </a:rPr>
                        <a:t>What worked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100" kern="1200">
                          <a:effectLst/>
                        </a:rPr>
                        <a:t>Outcomes for Child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100" kern="1200">
                          <a:effectLst/>
                        </a:rPr>
                        <a:t>Learning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1610394">
                <a:tc>
                  <a:txBody>
                    <a:bodyPr/>
                    <a:lstStyle/>
                    <a:p>
                      <a:pPr>
                        <a:lnSpc>
                          <a:spcPct val="115000"/>
                        </a:lnSpc>
                        <a:spcAft>
                          <a:spcPts val="0"/>
                        </a:spcAft>
                      </a:pPr>
                      <a:r>
                        <a:rPr lang="en-GB" sz="1000" kern="1200">
                          <a:effectLst/>
                        </a:rPr>
                        <a:t>10) Collaboration between social worker, family language interpreter, Deaf instructor, CAMHS and Educational Psychologist to identify barriers to learning and develop a targeted strategy of interventions with clear priority 90% on development of language and communication using BSL.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dirty="0">
                          <a:effectLst/>
                        </a:rPr>
                        <a:t>In two years Child has progressed in all areas; behaviour has improved – no behaviour logs, education is progressing – L1 – English, L2 – maths, L3 – Science.  Awards in Art and Technology.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a:effectLst/>
                        </a:rPr>
                        <a:t>Working together with shared priorities provides a joined up approach able to adapt to child’s needs. Collaborative working with family and services through explicitly shared aims and priorities, focuses input where the child most needs it at any particular stage and ensures consistency.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1417841">
                <a:tc>
                  <a:txBody>
                    <a:bodyPr/>
                    <a:lstStyle/>
                    <a:p>
                      <a:pPr>
                        <a:lnSpc>
                          <a:spcPct val="115000"/>
                        </a:lnSpc>
                        <a:spcAft>
                          <a:spcPts val="0"/>
                        </a:spcAft>
                      </a:pPr>
                      <a:r>
                        <a:rPr lang="en-GB" sz="1000">
                          <a:effectLst/>
                        </a:rPr>
                        <a:t>11) Children with English as an additional language i.e. home or first family language is not English, supported in a hearing resource base concentrated first on expanding vocabulary through SSE.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a:effectLst/>
                        </a:rPr>
                        <a:t>Children with language delays supported to develop understanding of meaning and understanding increased through use of multi-channels i.e. vocabulary development, oral language, lip patterns and signing used as joined up approach to supporting development of English.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a:effectLst/>
                        </a:rPr>
                        <a:t>Effective additional support for children whose home language is not English</a:t>
                      </a:r>
                      <a:r>
                        <a:rPr lang="en-GB" sz="800">
                          <a:effectLst/>
                        </a:rPr>
                        <a:t>.  </a:t>
                      </a:r>
                      <a:r>
                        <a:rPr lang="en-GB" sz="1000">
                          <a:effectLst/>
                        </a:rPr>
                        <a:t>Recognising additional support needs for those children who have limited access in the home to a rich language environment in either BSL or English.</a:t>
                      </a:r>
                      <a:r>
                        <a:rPr lang="en-GB" sz="8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1610394">
                <a:tc>
                  <a:txBody>
                    <a:bodyPr/>
                    <a:lstStyle/>
                    <a:p>
                      <a:pPr>
                        <a:lnSpc>
                          <a:spcPct val="115000"/>
                        </a:lnSpc>
                        <a:spcAft>
                          <a:spcPts val="0"/>
                        </a:spcAft>
                      </a:pPr>
                      <a:r>
                        <a:rPr lang="en-GB" sz="1000">
                          <a:effectLst/>
                        </a:rPr>
                        <a:t>12) Family sought social worker within children with disabilities team with knowledge of local support services in order to ensure an holistic approach to child’s needs e.g. interpreter support at nursery during summer holidays when local area communication worker was not available.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dirty="0">
                          <a:effectLst/>
                        </a:rPr>
                        <a:t>Child thrived; improved emotional health and increase in fluency whilst supported with higher level of BSL language support in this environment.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dirty="0">
                          <a:effectLst/>
                        </a:rPr>
                        <a:t>Importance of holistic approach to a child’s needs.</a:t>
                      </a:r>
                      <a:endParaRPr lang="en-GB" sz="900" dirty="0">
                        <a:effectLst/>
                      </a:endParaRPr>
                    </a:p>
                    <a:p>
                      <a:pPr>
                        <a:lnSpc>
                          <a:spcPct val="115000"/>
                        </a:lnSpc>
                        <a:spcAft>
                          <a:spcPts val="0"/>
                        </a:spcAft>
                      </a:pPr>
                      <a:r>
                        <a:rPr lang="en-GB" sz="1000" dirty="0">
                          <a:effectLst/>
                        </a:rPr>
                        <a:t>Positive emotional well-being outcomes linked to attainment outcomes through focus on communication and language first and supported within school, home, community and across services</a:t>
                      </a:r>
                      <a:r>
                        <a:rPr lang="en-GB" sz="800" dirty="0">
                          <a:effectLst/>
                        </a:rPr>
                        <a: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bl>
          </a:graphicData>
        </a:graphic>
      </p:graphicFrame>
      <p:sp>
        <p:nvSpPr>
          <p:cNvPr id="4" name="Rectangle 1"/>
          <p:cNvSpPr>
            <a:spLocks noChangeArrowheads="1"/>
          </p:cNvSpPr>
          <p:nvPr/>
        </p:nvSpPr>
        <p:spPr bwMode="auto">
          <a:xfrm>
            <a:off x="0" y="256273"/>
            <a:ext cx="86891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tabLst>
                <a:tab pos="457200" algn="l"/>
              </a:tabLst>
              <a:defRPr>
                <a:solidFill>
                  <a:schemeClr val="tx1"/>
                </a:solidFill>
                <a:latin typeface="Arial" panose="020B0604020202020204" pitchFamily="34" charset="0"/>
              </a:defRPr>
            </a:lvl1pPr>
            <a:lvl2pPr eaLnBrk="0" hangingPunct="0">
              <a:tabLst>
                <a:tab pos="457200" algn="l"/>
              </a:tabLst>
              <a:defRPr>
                <a:solidFill>
                  <a:schemeClr val="tx1"/>
                </a:solidFill>
                <a:latin typeface="Arial" panose="020B0604020202020204" pitchFamily="34" charset="0"/>
              </a:defRPr>
            </a:lvl2pPr>
            <a:lvl3pPr eaLnBrk="0" hangingPunct="0">
              <a:tabLst>
                <a:tab pos="457200" algn="l"/>
              </a:tabLst>
              <a:defRPr>
                <a:solidFill>
                  <a:schemeClr val="tx1"/>
                </a:solidFill>
                <a:latin typeface="Arial" panose="020B0604020202020204" pitchFamily="34" charset="0"/>
              </a:defRPr>
            </a:lvl3pPr>
            <a:lvl4pPr eaLnBrk="0" hangingPunct="0">
              <a:tabLst>
                <a:tab pos="457200" algn="l"/>
              </a:tabLst>
              <a:defRPr>
                <a:solidFill>
                  <a:schemeClr val="tx1"/>
                </a:solidFill>
                <a:latin typeface="Arial" panose="020B0604020202020204" pitchFamily="34" charset="0"/>
              </a:defRPr>
            </a:lvl4pPr>
            <a:lvl5pPr eaLnBrk="0" hangingPunct="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lvl="1" defTabSz="914400"/>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4.    Collaboration between education, health and social care services </a:t>
            </a:r>
          </a:p>
          <a:p>
            <a:pPr marR="0" lvl="0" algn="l" defTabSz="914400" rtl="0" eaLnBrk="0" fontAlgn="base" latinLnBrk="0" hangingPunct="0">
              <a:lnSpc>
                <a:spcPct val="100000"/>
              </a:lnSpc>
              <a:spcBef>
                <a:spcPct val="0"/>
              </a:spcBef>
              <a:spcAft>
                <a:spcPct val="0"/>
              </a:spcAft>
              <a:buClrTx/>
              <a:buSzTx/>
              <a:tabLst>
                <a:tab pos="457200" algn="l"/>
              </a:tabLst>
            </a:pP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to provide support </a:t>
            </a:r>
            <a:endParaRPr kumimoji="0" lang="en-GB"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1813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932023116"/>
              </p:ext>
            </p:extLst>
          </p:nvPr>
        </p:nvGraphicFramePr>
        <p:xfrm>
          <a:off x="540364" y="1134056"/>
          <a:ext cx="8013085" cy="5071489"/>
        </p:xfrm>
        <a:graphic>
          <a:graphicData uri="http://schemas.openxmlformats.org/drawingml/2006/table">
            <a:tbl>
              <a:tblPr firstRow="1" bandRow="1">
                <a:tableStyleId>{5C22544A-7EE6-4342-B048-85BDC9FD1C3A}</a:tableStyleId>
              </a:tblPr>
              <a:tblGrid>
                <a:gridCol w="2231492"/>
                <a:gridCol w="2231492"/>
                <a:gridCol w="3550101"/>
              </a:tblGrid>
              <a:tr h="296725">
                <a:tc>
                  <a:txBody>
                    <a:bodyPr/>
                    <a:lstStyle/>
                    <a:p>
                      <a:pPr>
                        <a:lnSpc>
                          <a:spcPct val="115000"/>
                        </a:lnSpc>
                        <a:spcAft>
                          <a:spcPts val="0"/>
                        </a:spcAft>
                      </a:pPr>
                      <a:r>
                        <a:rPr lang="en-GB" sz="1100" kern="1200" dirty="0">
                          <a:effectLst/>
                        </a:rPr>
                        <a:t>What worked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c>
                  <a:txBody>
                    <a:bodyPr/>
                    <a:lstStyle/>
                    <a:p>
                      <a:pPr>
                        <a:lnSpc>
                          <a:spcPct val="115000"/>
                        </a:lnSpc>
                        <a:spcAft>
                          <a:spcPts val="0"/>
                        </a:spcAft>
                      </a:pPr>
                      <a:r>
                        <a:rPr lang="en-GB" sz="1100" kern="1200">
                          <a:effectLst/>
                        </a:rPr>
                        <a:t>Outcomes for Child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c>
                  <a:txBody>
                    <a:bodyPr/>
                    <a:lstStyle/>
                    <a:p>
                      <a:pPr>
                        <a:lnSpc>
                          <a:spcPct val="115000"/>
                        </a:lnSpc>
                        <a:spcAft>
                          <a:spcPts val="0"/>
                        </a:spcAft>
                      </a:pPr>
                      <a:r>
                        <a:rPr lang="en-GB" sz="1100" kern="1200">
                          <a:effectLst/>
                        </a:rPr>
                        <a:t>Learning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r>
              <a:tr h="1911151">
                <a:tc>
                  <a:txBody>
                    <a:bodyPr/>
                    <a:lstStyle/>
                    <a:p>
                      <a:pPr>
                        <a:lnSpc>
                          <a:spcPct val="115000"/>
                        </a:lnSpc>
                        <a:spcAft>
                          <a:spcPts val="0"/>
                        </a:spcAft>
                      </a:pPr>
                      <a:r>
                        <a:rPr lang="en-GB" sz="1000" kern="1200" dirty="0">
                          <a:effectLst/>
                        </a:rPr>
                        <a:t>13) Using a blended approach of BSL and Cued Speech and Cued English in a small group setting, to deliver a THRASS (Teaching Handwriting, Reading and Spelling Skills) phonics programme, within a specialist bilingual (BSL and English) residential primary school for deaf children.  Jointly delivered by a Cued English Tutor and SLT, the approach bridged access to bilingualism to support language development.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c>
                  <a:txBody>
                    <a:bodyPr/>
                    <a:lstStyle/>
                    <a:p>
                      <a:pPr>
                        <a:lnSpc>
                          <a:spcPct val="115000"/>
                        </a:lnSpc>
                        <a:spcAft>
                          <a:spcPts val="0"/>
                        </a:spcAft>
                      </a:pPr>
                      <a:r>
                        <a:rPr lang="en-GB" sz="1000" kern="1200" dirty="0">
                          <a:effectLst/>
                        </a:rPr>
                        <a:t>All four children made progress in prediction of phonemes and improved English Language levels.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c>
                  <a:txBody>
                    <a:bodyPr/>
                    <a:lstStyle/>
                    <a:p>
                      <a:pPr>
                        <a:lnSpc>
                          <a:spcPct val="115000"/>
                        </a:lnSpc>
                        <a:spcAft>
                          <a:spcPts val="0"/>
                        </a:spcAft>
                      </a:pPr>
                      <a:r>
                        <a:rPr lang="en-GB" sz="1000" kern="1200">
                          <a:effectLst/>
                        </a:rPr>
                        <a:t>Need for training and skills in mixed approaches.</a:t>
                      </a:r>
                      <a:endParaRPr lang="en-GB" sz="900">
                        <a:effectLst/>
                      </a:endParaRPr>
                    </a:p>
                    <a:p>
                      <a:pPr>
                        <a:lnSpc>
                          <a:spcPct val="115000"/>
                        </a:lnSpc>
                        <a:spcAft>
                          <a:spcPts val="0"/>
                        </a:spcAft>
                      </a:pPr>
                      <a:r>
                        <a:rPr lang="en-GB" sz="1000" kern="1200">
                          <a:effectLst/>
                        </a:rPr>
                        <a:t>Highly trained specialist professionals with knowledge of language acquisition, mixed modalities, blended learning, English, BSL, Cued Speech, SSE and blended learning, and identity development support successful outcomes.   Mandatory Qualifications and minimum language levels which fully reflect the range of knowledge needed to support children using BSL and sign systems are integral.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r>
              <a:tr h="908342">
                <a:tc>
                  <a:txBody>
                    <a:bodyPr/>
                    <a:lstStyle/>
                    <a:p>
                      <a:pPr>
                        <a:lnSpc>
                          <a:spcPct val="115000"/>
                        </a:lnSpc>
                        <a:spcAft>
                          <a:spcPts val="0"/>
                        </a:spcAft>
                      </a:pPr>
                      <a:r>
                        <a:rPr lang="en-GB" sz="1000" kern="1200">
                          <a:effectLst/>
                        </a:rPr>
                        <a:t>14) TOD led literacy skills programme in   mainstream primary school, using Cued Speech, training provided to parent, Teaching Assistant and Class Teacher.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c>
                  <a:txBody>
                    <a:bodyPr/>
                    <a:lstStyle/>
                    <a:p>
                      <a:pPr>
                        <a:lnSpc>
                          <a:spcPct val="115000"/>
                        </a:lnSpc>
                        <a:spcAft>
                          <a:spcPts val="0"/>
                        </a:spcAft>
                      </a:pPr>
                      <a:r>
                        <a:rPr lang="en-GB" sz="1000" kern="1200">
                          <a:effectLst/>
                        </a:rPr>
                        <a:t>Over 12 months Child’s vocabulary progressed and Child’s self-esteem improved.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c>
                  <a:txBody>
                    <a:bodyPr/>
                    <a:lstStyle/>
                    <a:p>
                      <a:pPr>
                        <a:lnSpc>
                          <a:spcPct val="115000"/>
                        </a:lnSpc>
                        <a:spcAft>
                          <a:spcPts val="0"/>
                        </a:spcAft>
                      </a:pPr>
                      <a:r>
                        <a:rPr lang="en-GB" sz="1000" kern="1200">
                          <a:effectLst/>
                        </a:rPr>
                        <a:t>Individualised targeted programmes support narrowing attainment gaps. Involving and training key people in the child’s life to support and reinforce approach necessary for specific developmental stage or needs.  Progress in one area can have a positive domino effect e.g. well-being outcomes leading to attainment outcomes.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r>
              <a:tr h="1409746">
                <a:tc>
                  <a:txBody>
                    <a:bodyPr/>
                    <a:lstStyle/>
                    <a:p>
                      <a:pPr>
                        <a:lnSpc>
                          <a:spcPct val="115000"/>
                        </a:lnSpc>
                        <a:spcAft>
                          <a:spcPts val="0"/>
                        </a:spcAft>
                      </a:pPr>
                      <a:r>
                        <a:rPr lang="en-GB" sz="1000" dirty="0">
                          <a:effectLst/>
                        </a:rPr>
                        <a:t>15) Targeted intervention within hearing resource base attached to a mainstream primary, for children with late-onset hearing impairment or those who struggled in a mainstream environment.  SSE used in class and assemblies to aid processing/access to spoken English and to facilitate participation and inclusion.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c>
                  <a:txBody>
                    <a:bodyPr/>
                    <a:lstStyle/>
                    <a:p>
                      <a:pPr>
                        <a:lnSpc>
                          <a:spcPct val="115000"/>
                        </a:lnSpc>
                        <a:spcAft>
                          <a:spcPts val="0"/>
                        </a:spcAft>
                      </a:pPr>
                      <a:r>
                        <a:rPr lang="en-GB" sz="1000">
                          <a:effectLst/>
                        </a:rPr>
                        <a:t>Improved confidence of children through specific support to understand classroom teaching and encouragement to participate leading to improved self –esteem and emotional well-being.  Supported transition from hearing base to mainstream class and enabled significant gains in language learning.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c>
                  <a:txBody>
                    <a:bodyPr/>
                    <a:lstStyle/>
                    <a:p>
                      <a:pPr>
                        <a:lnSpc>
                          <a:spcPct val="115000"/>
                        </a:lnSpc>
                        <a:spcAft>
                          <a:spcPts val="0"/>
                        </a:spcAft>
                      </a:pPr>
                      <a:r>
                        <a:rPr lang="en-GB" sz="1000" dirty="0">
                          <a:effectLst/>
                        </a:rPr>
                        <a:t>Recognition of the challenges of those with late diagnosis and language delays. Understanding individual child’s barriers to learning which may have led children ‘struggling’ to engage in or access teaching, supports opportunities for targeted learning to close language gaps.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667" marR="72667" marT="36334" marB="36334"/>
                </a:tc>
              </a:tr>
            </a:tbl>
          </a:graphicData>
        </a:graphic>
      </p:graphicFrame>
      <p:sp>
        <p:nvSpPr>
          <p:cNvPr id="4" name="Rectangle 1"/>
          <p:cNvSpPr>
            <a:spLocks noChangeArrowheads="1"/>
          </p:cNvSpPr>
          <p:nvPr/>
        </p:nvSpPr>
        <p:spPr bwMode="auto">
          <a:xfrm>
            <a:off x="540057" y="432485"/>
            <a:ext cx="68916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457200" algn="l"/>
              </a:tabLst>
              <a:defRPr>
                <a:solidFill>
                  <a:schemeClr val="tx1"/>
                </a:solidFill>
                <a:latin typeface="Arial" panose="020B0604020202020204" pitchFamily="34" charset="0"/>
              </a:defRPr>
            </a:lvl1pPr>
            <a:lvl2pPr eaLnBrk="0" hangingPunct="0">
              <a:tabLst>
                <a:tab pos="457200" algn="l"/>
              </a:tabLst>
              <a:defRPr>
                <a:solidFill>
                  <a:schemeClr val="tx1"/>
                </a:solidFill>
                <a:latin typeface="Arial" panose="020B0604020202020204" pitchFamily="34" charset="0"/>
              </a:defRPr>
            </a:lvl2pPr>
            <a:lvl3pPr eaLnBrk="0" hangingPunct="0">
              <a:tabLst>
                <a:tab pos="457200" algn="l"/>
              </a:tabLst>
              <a:defRPr>
                <a:solidFill>
                  <a:schemeClr val="tx1"/>
                </a:solidFill>
                <a:latin typeface="Arial" panose="020B0604020202020204" pitchFamily="34" charset="0"/>
              </a:defRPr>
            </a:lvl3pPr>
            <a:lvl4pPr eaLnBrk="0" hangingPunct="0">
              <a:tabLst>
                <a:tab pos="457200" algn="l"/>
              </a:tabLst>
              <a:defRPr>
                <a:solidFill>
                  <a:schemeClr val="tx1"/>
                </a:solidFill>
                <a:latin typeface="Arial" panose="020B0604020202020204" pitchFamily="34" charset="0"/>
              </a:defRPr>
            </a:lvl4pPr>
            <a:lvl5pPr eaLnBrk="0" hangingPunct="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AutoNum type="arabicPeriod" startAt="5"/>
              <a:tabLst>
                <a:tab pos="457200" algn="l"/>
              </a:tabLst>
            </a:pP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High quality provision to meet the needs of children and </a:t>
            </a:r>
          </a:p>
          <a:p>
            <a:pPr marR="0" lvl="0" algn="l" defTabSz="914400" rtl="0" eaLnBrk="0" fontAlgn="base" latinLnBrk="0" hangingPunct="0">
              <a:lnSpc>
                <a:spcPct val="100000"/>
              </a:lnSpc>
              <a:spcBef>
                <a:spcPct val="0"/>
              </a:spcBef>
              <a:spcAft>
                <a:spcPct val="0"/>
              </a:spcAft>
              <a:buClrTx/>
              <a:buSzTx/>
              <a:tabLst>
                <a:tab pos="457200" algn="l"/>
              </a:tabLst>
            </a:pPr>
            <a:r>
              <a:rPr lang="en-GB" altLang="en-US" b="1" dirty="0">
                <a:solidFill>
                  <a:srgbClr val="000000"/>
                </a:solidFill>
                <a:ea typeface="MS Mincho" panose="02020609040205080304" pitchFamily="49" charset="-128"/>
                <a:cs typeface="Times New Roman" panose="02020603050405020304" pitchFamily="18" charset="0"/>
              </a:rPr>
              <a:t>	</a:t>
            </a: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young people with SEND </a:t>
            </a:r>
            <a:endParaRPr kumimoji="0" lang="en-GB"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07588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923858169"/>
              </p:ext>
            </p:extLst>
          </p:nvPr>
        </p:nvGraphicFramePr>
        <p:xfrm>
          <a:off x="419100" y="1144588"/>
          <a:ext cx="8229600" cy="4447512"/>
        </p:xfrm>
        <a:graphic>
          <a:graphicData uri="http://schemas.openxmlformats.org/drawingml/2006/table">
            <a:tbl>
              <a:tblPr firstRow="1" bandRow="1">
                <a:tableStyleId>{5C22544A-7EE6-4342-B048-85BDC9FD1C3A}</a:tableStyleId>
              </a:tblPr>
              <a:tblGrid>
                <a:gridCol w="2271616"/>
                <a:gridCol w="2271616"/>
                <a:gridCol w="3686368"/>
              </a:tblGrid>
              <a:tr h="295896">
                <a:tc>
                  <a:txBody>
                    <a:bodyPr/>
                    <a:lstStyle/>
                    <a:p>
                      <a:pPr>
                        <a:lnSpc>
                          <a:spcPct val="115000"/>
                        </a:lnSpc>
                        <a:spcAft>
                          <a:spcPts val="0"/>
                        </a:spcAft>
                      </a:pPr>
                      <a:r>
                        <a:rPr lang="en-GB" sz="1100" kern="1200" dirty="0">
                          <a:effectLst/>
                        </a:rPr>
                        <a:t>What worked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100" kern="1200">
                          <a:effectLst/>
                        </a:rPr>
                        <a:t>Outcomes for Child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100" kern="1200">
                          <a:effectLst/>
                        </a:rPr>
                        <a:t>Learning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584394">
                <a:tc>
                  <a:txBody>
                    <a:bodyPr/>
                    <a:lstStyle/>
                    <a:p>
                      <a:pPr>
                        <a:lnSpc>
                          <a:spcPct val="115000"/>
                        </a:lnSpc>
                        <a:spcAft>
                          <a:spcPts val="0"/>
                        </a:spcAft>
                      </a:pPr>
                      <a:r>
                        <a:rPr lang="en-GB" sz="1000" kern="1200" dirty="0">
                          <a:effectLst/>
                        </a:rPr>
                        <a:t>16) Mainstream primary school supported teachers, lunchtime and reception staff to learn BSL when child joined school.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a:effectLst/>
                        </a:rPr>
                        <a:t>Transition to school was positive for child now described as sociable and gets on well with peers.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a:effectLst/>
                        </a:rPr>
                        <a:t>Creating an inclusive environment.</a:t>
                      </a:r>
                      <a:endParaRPr lang="en-GB" sz="900">
                        <a:effectLst/>
                      </a:endParaRPr>
                    </a:p>
                    <a:p>
                      <a:pPr>
                        <a:lnSpc>
                          <a:spcPct val="115000"/>
                        </a:lnSpc>
                        <a:spcAft>
                          <a:spcPts val="0"/>
                        </a:spcAft>
                      </a:pPr>
                      <a:r>
                        <a:rPr lang="en-GB" sz="1000" kern="1200">
                          <a:effectLst/>
                        </a:rPr>
                        <a:t>Proactive whole school inclusion approach supports educational, emotional and social development of an individual child.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924674">
                <a:tc>
                  <a:txBody>
                    <a:bodyPr/>
                    <a:lstStyle/>
                    <a:p>
                      <a:pPr>
                        <a:lnSpc>
                          <a:spcPct val="115000"/>
                        </a:lnSpc>
                        <a:spcAft>
                          <a:spcPts val="0"/>
                        </a:spcAft>
                      </a:pPr>
                      <a:r>
                        <a:rPr lang="en-GB" sz="1000" kern="1200" dirty="0">
                          <a:effectLst/>
                        </a:rPr>
                        <a:t>17) Scaffold approach within a primary sensory resource base (Total Communication Unit): colour coding, visual graphics, deaf role models aided learning in English and BSL.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a:effectLst/>
                        </a:rPr>
                        <a:t>Child’s identify was strengthened resulting in raised attainment alongside BSL giving access to communication, information and self-identity.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a:effectLst/>
                        </a:rPr>
                        <a:t>Using all available options.</a:t>
                      </a:r>
                      <a:endParaRPr lang="en-GB" sz="900">
                        <a:effectLst/>
                      </a:endParaRPr>
                    </a:p>
                    <a:p>
                      <a:pPr>
                        <a:lnSpc>
                          <a:spcPct val="115000"/>
                        </a:lnSpc>
                        <a:spcAft>
                          <a:spcPts val="0"/>
                        </a:spcAft>
                      </a:pPr>
                      <a:r>
                        <a:rPr lang="en-GB" sz="1000" kern="1200">
                          <a:effectLst/>
                        </a:rPr>
                        <a:t>Approaches which are multi-faceted aid engagement, learning and identity development. Combining approaches and an integrated use of a range of tools and positive influences support improved outcomes in more than one area simultaneously.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1435094">
                <a:tc>
                  <a:txBody>
                    <a:bodyPr/>
                    <a:lstStyle/>
                    <a:p>
                      <a:pPr>
                        <a:lnSpc>
                          <a:spcPct val="115000"/>
                        </a:lnSpc>
                        <a:spcAft>
                          <a:spcPts val="0"/>
                        </a:spcAft>
                      </a:pPr>
                      <a:r>
                        <a:rPr lang="en-GB" sz="1000">
                          <a:effectLst/>
                        </a:rPr>
                        <a:t>18) Parents worked with professionals to ensure peers and staff comfortable with child’s deafness through inclusion and awareness activities in a mainstream primary school e.g. using interpersonal skills to facilitate peer interaction in class and deaf awareness training for staff team.</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dirty="0">
                          <a:effectLst/>
                        </a:rPr>
                        <a:t>Child was not singled out as different in school and community, no experience of bullying leading to no significant emotional or social delays.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a:effectLst/>
                        </a:rPr>
                        <a:t>Facilitation of peer group interaction supports wellbeing outcomes.  Professional awareness of potential emotional and social barriers to learning and effective interpersonal skills contributes to supporting the whole child.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924674">
                <a:tc>
                  <a:txBody>
                    <a:bodyPr/>
                    <a:lstStyle/>
                    <a:p>
                      <a:pPr>
                        <a:lnSpc>
                          <a:spcPct val="115000"/>
                        </a:lnSpc>
                        <a:spcAft>
                          <a:spcPts val="0"/>
                        </a:spcAft>
                      </a:pPr>
                      <a:r>
                        <a:rPr lang="en-GB" sz="1000">
                          <a:effectLst/>
                        </a:rPr>
                        <a:t>19) Scottish school introduction of BSL Transition Through Sign programme.  Supporting transition of deaf students through signing buddies, fingerspelling challenges, sign boards and BSL DVDs.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a:effectLst/>
                        </a:rPr>
                        <a:t>Hearing and non-hearing peers are able to communicate with each other.  Community inclusion is improved.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dirty="0">
                          <a:effectLst/>
                        </a:rPr>
                        <a:t>Creative whole school approaches needed to support inclusion.  Educating and involving all children to respect and value diversity supports attainment of positive 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bl>
          </a:graphicData>
        </a:graphic>
      </p:graphicFrame>
      <p:sp>
        <p:nvSpPr>
          <p:cNvPr id="4" name="Rectangle 1"/>
          <p:cNvSpPr>
            <a:spLocks noChangeArrowheads="1"/>
          </p:cNvSpPr>
          <p:nvPr/>
        </p:nvSpPr>
        <p:spPr bwMode="auto">
          <a:xfrm>
            <a:off x="323850" y="423546"/>
            <a:ext cx="7425879"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457200" algn="l"/>
              </a:tabLst>
              <a:defRPr>
                <a:solidFill>
                  <a:schemeClr val="tx1"/>
                </a:solidFill>
                <a:latin typeface="Arial" panose="020B0604020202020204" pitchFamily="34" charset="0"/>
              </a:defRPr>
            </a:lvl1pPr>
            <a:lvl2pPr eaLnBrk="0" hangingPunct="0">
              <a:tabLst>
                <a:tab pos="457200" algn="l"/>
              </a:tabLst>
              <a:defRPr>
                <a:solidFill>
                  <a:schemeClr val="tx1"/>
                </a:solidFill>
                <a:latin typeface="Arial" panose="020B0604020202020204" pitchFamily="34" charset="0"/>
              </a:defRPr>
            </a:lvl2pPr>
            <a:lvl3pPr eaLnBrk="0" hangingPunct="0">
              <a:tabLst>
                <a:tab pos="457200" algn="l"/>
              </a:tabLst>
              <a:defRPr>
                <a:solidFill>
                  <a:schemeClr val="tx1"/>
                </a:solidFill>
                <a:latin typeface="Arial" panose="020B0604020202020204" pitchFamily="34" charset="0"/>
              </a:defRPr>
            </a:lvl3pPr>
            <a:lvl4pPr eaLnBrk="0" hangingPunct="0">
              <a:tabLst>
                <a:tab pos="457200" algn="l"/>
              </a:tabLst>
              <a:defRPr>
                <a:solidFill>
                  <a:schemeClr val="tx1"/>
                </a:solidFill>
                <a:latin typeface="Arial" panose="020B0604020202020204" pitchFamily="34" charset="0"/>
              </a:defRPr>
            </a:lvl4pPr>
            <a:lvl5pPr eaLnBrk="0" hangingPunct="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6.  A focus on inclusive practice and removing barriers to learning</a:t>
            </a:r>
            <a:endParaRPr kumimoji="0" lang="en-GB" altLang="en-US"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GB" altLang="en-US"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GB"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7805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858397774"/>
              </p:ext>
            </p:extLst>
          </p:nvPr>
        </p:nvGraphicFramePr>
        <p:xfrm>
          <a:off x="393914" y="970803"/>
          <a:ext cx="8159536" cy="5244958"/>
        </p:xfrm>
        <a:graphic>
          <a:graphicData uri="http://schemas.openxmlformats.org/drawingml/2006/table">
            <a:tbl>
              <a:tblPr firstRow="1" bandRow="1">
                <a:tableStyleId>{5C22544A-7EE6-4342-B048-85BDC9FD1C3A}</a:tableStyleId>
              </a:tblPr>
              <a:tblGrid>
                <a:gridCol w="2232488"/>
                <a:gridCol w="2232488"/>
                <a:gridCol w="3694560"/>
              </a:tblGrid>
              <a:tr h="294838">
                <a:tc>
                  <a:txBody>
                    <a:bodyPr/>
                    <a:lstStyle/>
                    <a:p>
                      <a:pPr>
                        <a:lnSpc>
                          <a:spcPct val="115000"/>
                        </a:lnSpc>
                        <a:spcAft>
                          <a:spcPts val="0"/>
                        </a:spcAft>
                      </a:pPr>
                      <a:r>
                        <a:rPr lang="en-GB" sz="1100" kern="1200" dirty="0">
                          <a:effectLst/>
                        </a:rPr>
                        <a:t>What worked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c>
                  <a:txBody>
                    <a:bodyPr/>
                    <a:lstStyle/>
                    <a:p>
                      <a:pPr>
                        <a:lnSpc>
                          <a:spcPct val="115000"/>
                        </a:lnSpc>
                        <a:spcAft>
                          <a:spcPts val="0"/>
                        </a:spcAft>
                      </a:pPr>
                      <a:r>
                        <a:rPr lang="en-GB" sz="1100" kern="1200">
                          <a:effectLst/>
                        </a:rPr>
                        <a:t>Outcomes for Child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c>
                  <a:txBody>
                    <a:bodyPr/>
                    <a:lstStyle/>
                    <a:p>
                      <a:pPr>
                        <a:lnSpc>
                          <a:spcPct val="115000"/>
                        </a:lnSpc>
                        <a:spcAft>
                          <a:spcPts val="0"/>
                        </a:spcAft>
                      </a:pPr>
                      <a:r>
                        <a:rPr lang="en-GB" sz="1100" kern="1200">
                          <a:effectLst/>
                        </a:rPr>
                        <a:t>Learning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r>
              <a:tr h="1243166">
                <a:tc>
                  <a:txBody>
                    <a:bodyPr/>
                    <a:lstStyle/>
                    <a:p>
                      <a:pPr>
                        <a:lnSpc>
                          <a:spcPct val="115000"/>
                        </a:lnSpc>
                        <a:spcAft>
                          <a:spcPts val="0"/>
                        </a:spcAft>
                      </a:pPr>
                      <a:r>
                        <a:rPr lang="en-GB" sz="1000" kern="1200">
                          <a:effectLst/>
                        </a:rPr>
                        <a:t>20) Young person supported at mainstream college by consistent interpreters. Positive reinforcement of aspirations by college staff and interpreters enabled young person to exceed previous low expectations of self and from others.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c>
                  <a:txBody>
                    <a:bodyPr/>
                    <a:lstStyle/>
                    <a:p>
                      <a:pPr>
                        <a:lnSpc>
                          <a:spcPct val="115000"/>
                        </a:lnSpc>
                        <a:spcAft>
                          <a:spcPts val="0"/>
                        </a:spcAft>
                      </a:pPr>
                      <a:r>
                        <a:rPr lang="en-GB" sz="1000" kern="1200">
                          <a:effectLst/>
                        </a:rPr>
                        <a:t>YP took responsibility for communication needs and worked with interpreters to ensure they worked well – knowing when to sign and when to note take. Young person achieved college course leading to University place.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c>
                  <a:txBody>
                    <a:bodyPr/>
                    <a:lstStyle/>
                    <a:p>
                      <a:pPr>
                        <a:lnSpc>
                          <a:spcPct val="115000"/>
                        </a:lnSpc>
                        <a:spcAft>
                          <a:spcPts val="0"/>
                        </a:spcAft>
                      </a:pPr>
                      <a:r>
                        <a:rPr lang="en-GB" sz="1000" kern="1200">
                          <a:effectLst/>
                        </a:rPr>
                        <a:t>Support and encouragement to aim high is a vital component.</a:t>
                      </a:r>
                      <a:endParaRPr lang="en-GB" sz="900">
                        <a:effectLst/>
                      </a:endParaRPr>
                    </a:p>
                    <a:p>
                      <a:pPr>
                        <a:lnSpc>
                          <a:spcPct val="115000"/>
                        </a:lnSpc>
                        <a:spcAft>
                          <a:spcPts val="0"/>
                        </a:spcAft>
                      </a:pPr>
                      <a:r>
                        <a:rPr lang="en-GB" sz="1000" kern="1200">
                          <a:effectLst/>
                        </a:rPr>
                        <a:t>High expectations of parents and professionals is motivational, encouraging determination to overcome challenges, develop self-belief, resilience and articulate own support needs.  Young people are supported by high expectations to become responsible and self- determining.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r>
              <a:tr h="2246422">
                <a:tc>
                  <a:txBody>
                    <a:bodyPr/>
                    <a:lstStyle/>
                    <a:p>
                      <a:pPr>
                        <a:lnSpc>
                          <a:spcPct val="115000"/>
                        </a:lnSpc>
                        <a:spcAft>
                          <a:spcPts val="0"/>
                        </a:spcAft>
                      </a:pPr>
                      <a:r>
                        <a:rPr lang="en-GB" sz="1000" kern="1200" dirty="0">
                          <a:effectLst/>
                        </a:rPr>
                        <a:t>21) At age 9 within a mainstream primary school the child, who is fully bilingual and able to move from speech, speech reading and radio aid/hearing aid amplification and BSL), supported in school by qualified BSL interpreters.  This followed analysis of timetable to understand where this was necessary e.g. new information, to mediate cultural information and to understand complex constructions.  Some subjects were deemed accessible without interpreter support e.g. maths and sport i.e. visual and where child’s strengths lay.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c>
                  <a:txBody>
                    <a:bodyPr/>
                    <a:lstStyle/>
                    <a:p>
                      <a:pPr>
                        <a:lnSpc>
                          <a:spcPct val="115000"/>
                        </a:lnSpc>
                        <a:spcAft>
                          <a:spcPts val="0"/>
                        </a:spcAft>
                      </a:pPr>
                      <a:r>
                        <a:rPr lang="en-GB" sz="1000" kern="1200">
                          <a:effectLst/>
                        </a:rPr>
                        <a:t>Child is able to articulate and differentiate own support needs and is actively involved in the way the curriculum is accessed, enabling child to be an independent learner.  Child loves to read for pleasure, Child is happy, confident and achieving all the expectations of age group and learning stage.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c>
                  <a:txBody>
                    <a:bodyPr/>
                    <a:lstStyle/>
                    <a:p>
                      <a:pPr>
                        <a:lnSpc>
                          <a:spcPct val="115000"/>
                        </a:lnSpc>
                        <a:spcAft>
                          <a:spcPts val="0"/>
                        </a:spcAft>
                      </a:pPr>
                      <a:r>
                        <a:rPr lang="en-GB" sz="1000">
                          <a:effectLst/>
                        </a:rPr>
                        <a:t>Active inclusion in decision-making is empowering and builds skills for life.</a:t>
                      </a:r>
                      <a:endParaRPr lang="en-GB" sz="900">
                        <a:effectLst/>
                      </a:endParaRPr>
                    </a:p>
                    <a:p>
                      <a:pPr>
                        <a:lnSpc>
                          <a:spcPct val="115000"/>
                        </a:lnSpc>
                        <a:spcAft>
                          <a:spcPts val="0"/>
                        </a:spcAft>
                      </a:pPr>
                      <a:r>
                        <a:rPr lang="en-GB" sz="1000">
                          <a:effectLst/>
                        </a:rPr>
                        <a:t>Communication and language are gateways to active participation and self-actualisation.  Opportunity to be self- determining to the greatest possible degree are synergetic with positive well-being and attainment outcomes and supports the pathways to future positive outcomes in education, training and employment.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r>
              <a:tr h="741537">
                <a:tc>
                  <a:txBody>
                    <a:bodyPr/>
                    <a:lstStyle/>
                    <a:p>
                      <a:pPr>
                        <a:lnSpc>
                          <a:spcPct val="115000"/>
                        </a:lnSpc>
                        <a:spcAft>
                          <a:spcPts val="0"/>
                        </a:spcAft>
                      </a:pPr>
                      <a:r>
                        <a:rPr lang="en-GB" sz="1000">
                          <a:effectLst/>
                        </a:rPr>
                        <a:t>22) Scottish secondary school offers BSL courses as an alternative to traditional language options.  From age 15 Deaf studies is also part of the curriculum offer.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c>
                  <a:txBody>
                    <a:bodyPr/>
                    <a:lstStyle/>
                    <a:p>
                      <a:pPr>
                        <a:lnSpc>
                          <a:spcPct val="115000"/>
                        </a:lnSpc>
                        <a:spcAft>
                          <a:spcPts val="0"/>
                        </a:spcAft>
                      </a:pPr>
                      <a:r>
                        <a:rPr lang="en-GB" sz="1000">
                          <a:effectLst/>
                        </a:rPr>
                        <a:t>Recognising BSL as a Modern Foreign Language is embedded and inclusive for all. Employment opportunities are widened for Deaf and hearing peers.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c>
                  <a:txBody>
                    <a:bodyPr/>
                    <a:lstStyle/>
                    <a:p>
                      <a:pPr>
                        <a:lnSpc>
                          <a:spcPct val="115000"/>
                        </a:lnSpc>
                        <a:spcAft>
                          <a:spcPts val="0"/>
                        </a:spcAft>
                      </a:pPr>
                      <a:r>
                        <a:rPr lang="en-GB" sz="1000" dirty="0">
                          <a:effectLst/>
                        </a:rPr>
                        <a:t>Innovation and Creativity to support equality and positive employment outcomes.  </a:t>
                      </a:r>
                      <a:endParaRPr lang="en-GB" sz="900" dirty="0">
                        <a:effectLst/>
                      </a:endParaRPr>
                    </a:p>
                    <a:p>
                      <a:pPr>
                        <a:lnSpc>
                          <a:spcPct val="115000"/>
                        </a:lnSpc>
                        <a:spcAft>
                          <a:spcPts val="0"/>
                        </a:spcAft>
                      </a:pPr>
                      <a:r>
                        <a:rPr lang="en-GB" sz="1000" dirty="0">
                          <a:effectLst/>
                        </a:rPr>
                        <a:t>A joined up approach across learning, inclusion and employment can create new opportunities and break down barriers simultaneously.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700" marR="72700" marT="36350" marB="36350"/>
                </a:tc>
              </a:tr>
            </a:tbl>
          </a:graphicData>
        </a:graphic>
      </p:graphicFrame>
      <p:sp>
        <p:nvSpPr>
          <p:cNvPr id="4" name="Rectangle 1"/>
          <p:cNvSpPr>
            <a:spLocks noChangeArrowheads="1"/>
          </p:cNvSpPr>
          <p:nvPr/>
        </p:nvSpPr>
        <p:spPr bwMode="auto">
          <a:xfrm>
            <a:off x="393914" y="123743"/>
            <a:ext cx="5981125" cy="1473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80918" rIns="91440" bIns="180918" numCol="1" anchor="ctr" anchorCtr="0" compatLnSpc="1">
            <a:prstTxWarp prst="textNoShape">
              <a:avLst/>
            </a:prstTxWarp>
            <a:spAutoFit/>
          </a:bodyPr>
          <a:lstStyle>
            <a:lvl1pPr eaLnBrk="0" hangingPunct="0">
              <a:tabLst>
                <a:tab pos="457200" algn="l"/>
              </a:tabLst>
              <a:defRPr>
                <a:solidFill>
                  <a:schemeClr val="tx1"/>
                </a:solidFill>
                <a:latin typeface="Arial" panose="020B0604020202020204" pitchFamily="34" charset="0"/>
              </a:defRPr>
            </a:lvl1pPr>
            <a:lvl2pPr eaLnBrk="0" hangingPunct="0">
              <a:tabLst>
                <a:tab pos="457200" algn="l"/>
              </a:tabLst>
              <a:defRPr>
                <a:solidFill>
                  <a:schemeClr val="tx1"/>
                </a:solidFill>
                <a:latin typeface="Arial" panose="020B0604020202020204" pitchFamily="34" charset="0"/>
              </a:defRPr>
            </a:lvl2pPr>
            <a:lvl3pPr eaLnBrk="0" hangingPunct="0">
              <a:tabLst>
                <a:tab pos="457200" algn="l"/>
              </a:tabLst>
              <a:defRPr>
                <a:solidFill>
                  <a:schemeClr val="tx1"/>
                </a:solidFill>
                <a:latin typeface="Arial" panose="020B0604020202020204" pitchFamily="34" charset="0"/>
              </a:defRPr>
            </a:lvl3pPr>
            <a:lvl4pPr eaLnBrk="0" hangingPunct="0">
              <a:tabLst>
                <a:tab pos="457200" algn="l"/>
              </a:tabLst>
              <a:defRPr>
                <a:solidFill>
                  <a:schemeClr val="tx1"/>
                </a:solidFill>
                <a:latin typeface="Arial" panose="020B0604020202020204" pitchFamily="34" charset="0"/>
              </a:defRPr>
            </a:lvl4pPr>
            <a:lvl5pPr eaLnBrk="0" hangingPunct="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AutoNum type="arabicPeriod" startAt="7"/>
              <a:tabLst>
                <a:tab pos="457200" algn="l"/>
              </a:tabLst>
            </a:pP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Successful preparation for adulthood, including</a:t>
            </a:r>
          </a:p>
          <a:p>
            <a:pPr marR="0" lvl="0" algn="l" defTabSz="914400" rtl="0" eaLnBrk="0" fontAlgn="base" latinLnBrk="0" hangingPunct="0">
              <a:lnSpc>
                <a:spcPct val="100000"/>
              </a:lnSpc>
              <a:spcBef>
                <a:spcPct val="0"/>
              </a:spcBef>
              <a:spcAft>
                <a:spcPct val="0"/>
              </a:spcAft>
              <a:buClrTx/>
              <a:buSzTx/>
              <a:tabLst>
                <a:tab pos="457200" algn="l"/>
              </a:tabLst>
            </a:pPr>
            <a:r>
              <a:rPr lang="en-GB" altLang="en-US" b="1" dirty="0">
                <a:solidFill>
                  <a:srgbClr val="000000"/>
                </a:solidFill>
                <a:ea typeface="MS Mincho" panose="02020609040205080304" pitchFamily="49" charset="-128"/>
                <a:cs typeface="Times New Roman" panose="02020603050405020304" pitchFamily="18" charset="0"/>
              </a:rPr>
              <a:t>	</a:t>
            </a: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independent living and employment</a:t>
            </a:r>
            <a:endParaRPr kumimoji="0" lang="en-GB" alt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a:r>
            <a:br>
              <a:rPr kumimoji="0" lang="en-GB" altLang="en-US"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kumimoji="0" lang="en-GB"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0727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GB" sz="3600" dirty="0" smtClean="0"/>
              <a:t>Conclusions </a:t>
            </a:r>
            <a:br>
              <a:rPr lang="en-GB" sz="3600" dirty="0" smtClean="0"/>
            </a:br>
            <a:r>
              <a:rPr lang="en-GB" sz="3600" dirty="0" smtClean="0"/>
              <a:t>and possible next steps…</a:t>
            </a:r>
            <a:endParaRPr lang="en-GB" sz="3600" dirty="0"/>
          </a:p>
        </p:txBody>
      </p:sp>
      <p:sp>
        <p:nvSpPr>
          <p:cNvPr id="4" name="Content Placeholder 3"/>
          <p:cNvSpPr>
            <a:spLocks noGrp="1"/>
          </p:cNvSpPr>
          <p:nvPr>
            <p:ph idx="1"/>
          </p:nvPr>
        </p:nvSpPr>
        <p:spPr/>
        <p:txBody>
          <a:bodyPr/>
          <a:lstStyle/>
          <a:p>
            <a:pPr marL="0" indent="0">
              <a:buNone/>
            </a:pPr>
            <a:r>
              <a:rPr lang="en-GB" sz="2800" b="1" dirty="0" smtClean="0"/>
              <a:t>A.  </a:t>
            </a:r>
            <a:r>
              <a:rPr lang="en-GB" sz="2800" dirty="0" smtClean="0"/>
              <a:t>Technical </a:t>
            </a:r>
            <a:r>
              <a:rPr lang="en-GB" sz="2800" dirty="0"/>
              <a:t>knowledge of linguistic access and literacy </a:t>
            </a:r>
            <a:r>
              <a:rPr lang="en-GB" sz="2800" dirty="0" smtClean="0"/>
              <a:t>	development </a:t>
            </a:r>
            <a:r>
              <a:rPr lang="en-GB" sz="2800" dirty="0"/>
              <a:t>options </a:t>
            </a:r>
          </a:p>
          <a:p>
            <a:pPr marL="0" indent="0">
              <a:buNone/>
            </a:pPr>
            <a:r>
              <a:rPr lang="en-GB" sz="2800" b="1" dirty="0"/>
              <a:t>B. </a:t>
            </a:r>
            <a:r>
              <a:rPr lang="en-GB" sz="2800" b="1" dirty="0" smtClean="0"/>
              <a:t>	</a:t>
            </a:r>
            <a:r>
              <a:rPr lang="en-GB" sz="2800" dirty="0" smtClean="0"/>
              <a:t>Skills </a:t>
            </a:r>
            <a:r>
              <a:rPr lang="en-GB" sz="2800" dirty="0"/>
              <a:t>development for everyone who is supporting </a:t>
            </a:r>
            <a:r>
              <a:rPr lang="en-GB" sz="2800" dirty="0" smtClean="0"/>
              <a:t>	the </a:t>
            </a:r>
            <a:r>
              <a:rPr lang="en-GB" sz="2800" dirty="0"/>
              <a:t>child </a:t>
            </a:r>
            <a:r>
              <a:rPr lang="en-GB" sz="2800" dirty="0" smtClean="0"/>
              <a:t>	or </a:t>
            </a:r>
            <a:r>
              <a:rPr lang="en-GB" sz="2800" dirty="0"/>
              <a:t>young person </a:t>
            </a:r>
          </a:p>
          <a:p>
            <a:pPr marL="0" indent="0">
              <a:buNone/>
            </a:pPr>
            <a:r>
              <a:rPr lang="en-GB" sz="2800" b="1" dirty="0"/>
              <a:t>C. </a:t>
            </a:r>
            <a:r>
              <a:rPr lang="en-GB" sz="2800" b="1" dirty="0" smtClean="0"/>
              <a:t>	</a:t>
            </a:r>
            <a:r>
              <a:rPr lang="en-GB" sz="2800" dirty="0" smtClean="0"/>
              <a:t>Data </a:t>
            </a:r>
            <a:r>
              <a:rPr lang="en-GB" sz="2800" dirty="0"/>
              <a:t>collection and analysis </a:t>
            </a:r>
          </a:p>
          <a:p>
            <a:pPr marL="0" indent="0">
              <a:buNone/>
            </a:pPr>
            <a:r>
              <a:rPr lang="en-GB" sz="2800" b="1" dirty="0"/>
              <a:t>D. </a:t>
            </a:r>
            <a:r>
              <a:rPr lang="en-GB" sz="2800" b="1" dirty="0" smtClean="0"/>
              <a:t>	</a:t>
            </a:r>
            <a:r>
              <a:rPr lang="en-GB" sz="2800" dirty="0" smtClean="0"/>
              <a:t>Regional </a:t>
            </a:r>
            <a:r>
              <a:rPr lang="en-GB" sz="2800" dirty="0"/>
              <a:t>Centres of Collaboration </a:t>
            </a:r>
          </a:p>
          <a:p>
            <a:pPr marL="0" indent="0">
              <a:buNone/>
            </a:pPr>
            <a:r>
              <a:rPr lang="en-GB" sz="2800" b="1" dirty="0"/>
              <a:t>E. </a:t>
            </a:r>
            <a:r>
              <a:rPr lang="en-GB" sz="2800" b="1" dirty="0" smtClean="0"/>
              <a:t>	</a:t>
            </a:r>
            <a:r>
              <a:rPr lang="en-GB" sz="2800" dirty="0" smtClean="0"/>
              <a:t>Financial </a:t>
            </a:r>
            <a:r>
              <a:rPr lang="en-GB" sz="2800" dirty="0"/>
              <a:t>modelling on the impact of early </a:t>
            </a:r>
            <a:r>
              <a:rPr lang="en-GB" sz="2800" dirty="0" smtClean="0"/>
              <a:t>	intervention for deaf </a:t>
            </a:r>
            <a:r>
              <a:rPr lang="en-GB" sz="2800" dirty="0"/>
              <a:t>children and </a:t>
            </a:r>
          </a:p>
          <a:p>
            <a:pPr marL="0" indent="0">
              <a:buNone/>
            </a:pPr>
            <a:r>
              <a:rPr lang="en-GB" sz="2800" b="1" dirty="0"/>
              <a:t>F. </a:t>
            </a:r>
            <a:r>
              <a:rPr lang="en-GB" sz="2800" b="1" dirty="0" smtClean="0"/>
              <a:t>	</a:t>
            </a:r>
            <a:r>
              <a:rPr lang="en-GB" sz="2800" dirty="0" smtClean="0"/>
              <a:t>Partnership </a:t>
            </a:r>
            <a:r>
              <a:rPr lang="en-GB" sz="2800" dirty="0"/>
              <a:t>working.</a:t>
            </a:r>
          </a:p>
          <a:p>
            <a:endParaRPr lang="en-GB" dirty="0"/>
          </a:p>
        </p:txBody>
      </p:sp>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pic>
        <p:nvPicPr>
          <p:cNvPr id="5" name="Picture 4"/>
          <p:cNvPicPr>
            <a:picLocks noChangeAspect="1"/>
          </p:cNvPicPr>
          <p:nvPr/>
        </p:nvPicPr>
        <p:blipFill>
          <a:blip r:embed="rId3"/>
          <a:stretch>
            <a:fillRect/>
          </a:stretch>
        </p:blipFill>
        <p:spPr>
          <a:xfrm>
            <a:off x="6420504" y="41396"/>
            <a:ext cx="2475191" cy="1609483"/>
          </a:xfrm>
          <a:prstGeom prst="rect">
            <a:avLst/>
          </a:prstGeom>
        </p:spPr>
      </p:pic>
    </p:spTree>
    <p:extLst>
      <p:ext uri="{BB962C8B-B14F-4D97-AF65-F5344CB8AC3E}">
        <p14:creationId xmlns:p14="http://schemas.microsoft.com/office/powerpoint/2010/main" val="2657531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p:spPr>
        <p:txBody>
          <a:bodyPr/>
          <a:lstStyle/>
          <a:p>
            <a:pPr algn="l"/>
            <a:r>
              <a:rPr lang="en-GB" sz="2400" b="1" dirty="0" smtClean="0"/>
              <a:t>Language, Communication and Mental Health: </a:t>
            </a:r>
            <a:br>
              <a:rPr lang="en-GB" sz="2400" b="1" dirty="0" smtClean="0"/>
            </a:br>
            <a:r>
              <a:rPr lang="en-GB" sz="2400" dirty="0" smtClean="0"/>
              <a:t>Why all three matter for all deaf children </a:t>
            </a:r>
            <a:br>
              <a:rPr lang="en-GB" sz="2400" dirty="0" smtClean="0"/>
            </a:br>
            <a:r>
              <a:rPr lang="en-GB" sz="2400" dirty="0" smtClean="0"/>
              <a:t>and young people and what we can do</a:t>
            </a:r>
            <a:endParaRPr lang="en-GB" sz="2400" dirty="0"/>
          </a:p>
        </p:txBody>
      </p:sp>
      <p:sp>
        <p:nvSpPr>
          <p:cNvPr id="3" name="Content Placeholder 2"/>
          <p:cNvSpPr>
            <a:spLocks noGrp="1"/>
          </p:cNvSpPr>
          <p:nvPr>
            <p:ph idx="1"/>
          </p:nvPr>
        </p:nvSpPr>
        <p:spPr>
          <a:xfrm>
            <a:off x="342900" y="1766766"/>
            <a:ext cx="8229600" cy="4759204"/>
          </a:xfrm>
        </p:spPr>
        <p:txBody>
          <a:bodyPr/>
          <a:lstStyle/>
          <a:p>
            <a:pPr marL="0" indent="0">
              <a:buNone/>
            </a:pPr>
            <a:r>
              <a:rPr lang="en-GB" sz="2800" dirty="0" smtClean="0"/>
              <a:t>Health and Wellbeing, Education, Inclusion and Access for children and young people who are deaf…</a:t>
            </a:r>
          </a:p>
          <a:p>
            <a:pPr marL="0" indent="0">
              <a:buNone/>
            </a:pPr>
            <a:r>
              <a:rPr lang="en-GB" sz="2800" dirty="0" smtClean="0"/>
              <a:t>	…who use BSL</a:t>
            </a:r>
          </a:p>
          <a:p>
            <a:pPr marL="0" indent="0">
              <a:buNone/>
            </a:pPr>
            <a:r>
              <a:rPr lang="en-GB" sz="2800" dirty="0"/>
              <a:t>	</a:t>
            </a:r>
            <a:r>
              <a:rPr lang="en-GB" sz="2800" dirty="0" smtClean="0"/>
              <a:t>…who use sign systems</a:t>
            </a:r>
          </a:p>
          <a:p>
            <a:pPr marL="0" indent="0">
              <a:buNone/>
            </a:pPr>
            <a:r>
              <a:rPr lang="en-GB" sz="2800" dirty="0" smtClean="0"/>
              <a:t>	…who are oral, bilingual, multilingual</a:t>
            </a:r>
          </a:p>
          <a:p>
            <a:pPr marL="0" indent="0">
              <a:buNone/>
            </a:pPr>
            <a:r>
              <a:rPr lang="en-GB" sz="2800" dirty="0" smtClean="0"/>
              <a:t>	…who have experienced mental health difficulties 	…who have communication difficulties</a:t>
            </a:r>
          </a:p>
          <a:p>
            <a:pPr marL="0" indent="0">
              <a:buNone/>
            </a:pPr>
            <a:r>
              <a:rPr lang="en-GB" sz="2800" dirty="0"/>
              <a:t>	</a:t>
            </a:r>
            <a:r>
              <a:rPr lang="en-GB" sz="2800" dirty="0" smtClean="0"/>
              <a:t>…who have complex needs</a:t>
            </a:r>
          </a:p>
          <a:p>
            <a:pPr marL="0" indent="0">
              <a:buNone/>
            </a:pPr>
            <a:r>
              <a:rPr lang="en-GB" sz="2800" dirty="0"/>
              <a:t>	</a:t>
            </a:r>
            <a:r>
              <a:rPr lang="en-GB" sz="2800" dirty="0" smtClean="0"/>
              <a:t>…who have a learning disability or difficulty</a:t>
            </a:r>
          </a:p>
          <a:p>
            <a:pPr marL="0" indent="0">
              <a:buNone/>
            </a:pPr>
            <a:endParaRPr lang="en-GB" dirty="0"/>
          </a:p>
        </p:txBody>
      </p:sp>
      <p:sp>
        <p:nvSpPr>
          <p:cNvPr id="4" name="Footer Placeholder 3"/>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pic>
        <p:nvPicPr>
          <p:cNvPr id="5" name="Picture 4"/>
          <p:cNvPicPr>
            <a:picLocks noChangeAspect="1"/>
          </p:cNvPicPr>
          <p:nvPr/>
        </p:nvPicPr>
        <p:blipFill>
          <a:blip r:embed="rId3"/>
          <a:stretch>
            <a:fillRect/>
          </a:stretch>
        </p:blipFill>
        <p:spPr>
          <a:xfrm>
            <a:off x="6420504" y="41396"/>
            <a:ext cx="2475191" cy="1609483"/>
          </a:xfrm>
          <a:prstGeom prst="rect">
            <a:avLst/>
          </a:prstGeom>
        </p:spPr>
      </p:pic>
    </p:spTree>
    <p:extLst>
      <p:ext uri="{BB962C8B-B14F-4D97-AF65-F5344CB8AC3E}">
        <p14:creationId xmlns:p14="http://schemas.microsoft.com/office/powerpoint/2010/main" val="419136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pic>
        <p:nvPicPr>
          <p:cNvPr id="6" name="Picture 5"/>
          <p:cNvPicPr>
            <a:picLocks noChangeAspect="1"/>
          </p:cNvPicPr>
          <p:nvPr/>
        </p:nvPicPr>
        <p:blipFill>
          <a:blip r:embed="rId3"/>
          <a:stretch>
            <a:fillRect/>
          </a:stretch>
        </p:blipFill>
        <p:spPr>
          <a:xfrm>
            <a:off x="6669128" y="0"/>
            <a:ext cx="2474872" cy="1608667"/>
          </a:xfrm>
          <a:prstGeom prst="rect">
            <a:avLst/>
          </a:prstGeom>
        </p:spPr>
      </p:pic>
      <p:sp>
        <p:nvSpPr>
          <p:cNvPr id="2" name="TextBox 1"/>
          <p:cNvSpPr txBox="1"/>
          <p:nvPr/>
        </p:nvSpPr>
        <p:spPr>
          <a:xfrm>
            <a:off x="294829" y="645117"/>
            <a:ext cx="5658741" cy="584776"/>
          </a:xfrm>
          <a:prstGeom prst="rect">
            <a:avLst/>
          </a:prstGeom>
          <a:noFill/>
        </p:spPr>
        <p:txBody>
          <a:bodyPr wrap="square" rtlCol="0">
            <a:spAutoFit/>
          </a:bodyPr>
          <a:lstStyle/>
          <a:p>
            <a:r>
              <a:rPr lang="en-US" sz="3200" b="1" dirty="0" smtClean="0"/>
              <a:t>Call to </a:t>
            </a:r>
            <a:r>
              <a:rPr lang="en-US" sz="3200" b="1" dirty="0"/>
              <a:t>a</a:t>
            </a:r>
            <a:r>
              <a:rPr lang="en-US" sz="3200" b="1" dirty="0" smtClean="0"/>
              <a:t>ction:</a:t>
            </a:r>
          </a:p>
        </p:txBody>
      </p:sp>
      <p:sp>
        <p:nvSpPr>
          <p:cNvPr id="5" name="TextBox 4"/>
          <p:cNvSpPr txBox="1"/>
          <p:nvPr/>
        </p:nvSpPr>
        <p:spPr>
          <a:xfrm>
            <a:off x="208659" y="1426211"/>
            <a:ext cx="7173539" cy="5601533"/>
          </a:xfrm>
          <a:prstGeom prst="rect">
            <a:avLst/>
          </a:prstGeom>
          <a:noFill/>
        </p:spPr>
        <p:txBody>
          <a:bodyPr wrap="square" rtlCol="0">
            <a:spAutoFit/>
          </a:bodyPr>
          <a:lstStyle/>
          <a:p>
            <a:r>
              <a:rPr lang="en-US" sz="2400" dirty="0" smtClean="0"/>
              <a:t>You are motivated, interested and influential  – you care deeply - you took the time to come here - you have something to give and offer.</a:t>
            </a:r>
          </a:p>
          <a:p>
            <a:endParaRPr lang="en-US" sz="2400" dirty="0" smtClean="0"/>
          </a:p>
          <a:p>
            <a:r>
              <a:rPr lang="en-US" sz="2400" dirty="0" smtClean="0"/>
              <a:t>Resources here: </a:t>
            </a:r>
            <a:endParaRPr lang="en-US" sz="2400" dirty="0"/>
          </a:p>
          <a:p>
            <a:pPr marL="914400" lvl="1" indent="-457200">
              <a:buFont typeface="Arial"/>
              <a:buChar char="•"/>
            </a:pPr>
            <a:r>
              <a:rPr lang="en-US" sz="2400" dirty="0" smtClean="0"/>
              <a:t>Case studies present evidence of what works and what is challenging. </a:t>
            </a:r>
          </a:p>
          <a:p>
            <a:pPr marL="914400" lvl="1" indent="-457200">
              <a:buFont typeface="Arial"/>
              <a:buChar char="•"/>
            </a:pPr>
            <a:r>
              <a:rPr lang="en-US" sz="2400" dirty="0" smtClean="0"/>
              <a:t>Your own experience informs decision making – what else can you do?</a:t>
            </a:r>
          </a:p>
          <a:p>
            <a:pPr marL="914400" lvl="1" indent="-457200">
              <a:buFont typeface="Arial"/>
              <a:buChar char="•"/>
            </a:pPr>
            <a:r>
              <a:rPr lang="en-US" sz="2400" dirty="0" smtClean="0"/>
              <a:t>Who else needs to know?</a:t>
            </a:r>
          </a:p>
          <a:p>
            <a:pPr marL="914400" lvl="1" indent="-457200">
              <a:buFont typeface="Arial"/>
              <a:buChar char="•"/>
            </a:pPr>
            <a:r>
              <a:rPr lang="en-US" sz="2400" dirty="0" smtClean="0"/>
              <a:t>Who can you share these case studies / stories to create a shared understanding and vision of what is possible? </a:t>
            </a:r>
          </a:p>
          <a:p>
            <a:pPr marL="457200" indent="-457200">
              <a:buFont typeface="Arial"/>
              <a:buChar char="•"/>
            </a:pPr>
            <a:endParaRPr lang="en-US" sz="2800" dirty="0" smtClean="0"/>
          </a:p>
          <a:p>
            <a:pPr marL="457200" indent="-457200">
              <a:buFont typeface="Arial"/>
              <a:buChar char="•"/>
            </a:pPr>
            <a:endParaRPr lang="en-US" dirty="0" smtClean="0"/>
          </a:p>
        </p:txBody>
      </p:sp>
    </p:spTree>
    <p:extLst>
      <p:ext uri="{BB962C8B-B14F-4D97-AF65-F5344CB8AC3E}">
        <p14:creationId xmlns:p14="http://schemas.microsoft.com/office/powerpoint/2010/main" val="3783721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943102"/>
            <a:ext cx="7772400" cy="1847850"/>
          </a:xfrm>
        </p:spPr>
        <p:txBody>
          <a:bodyPr/>
          <a:lstStyle/>
          <a:p>
            <a:pPr algn="l"/>
            <a:r>
              <a:rPr lang="en-GB" sz="2000" dirty="0"/>
              <a:t>The BSL Audit report can be found on the </a:t>
            </a:r>
            <a:r>
              <a:rPr lang="en-GB" sz="2000" dirty="0" err="1"/>
              <a:t>NatSIP</a:t>
            </a:r>
            <a:r>
              <a:rPr lang="en-GB" sz="2000" dirty="0"/>
              <a:t> website at this link. You will need to be registered and logged in to the site in order to access it. </a:t>
            </a:r>
            <a:r>
              <a:rPr lang="en-GB" sz="2000" dirty="0" smtClean="0"/>
              <a:t/>
            </a:r>
            <a:br>
              <a:rPr lang="en-GB" sz="2000" dirty="0" smtClean="0"/>
            </a:br>
            <a:r>
              <a:rPr lang="en-GB" sz="2000" dirty="0"/>
              <a:t/>
            </a:r>
            <a:br>
              <a:rPr lang="en-GB" sz="2000" dirty="0"/>
            </a:br>
            <a:r>
              <a:rPr lang="en-GB" sz="2000" dirty="0" smtClean="0">
                <a:hlinkClick r:id="rId3"/>
              </a:rPr>
              <a:t>https</a:t>
            </a:r>
            <a:r>
              <a:rPr lang="en-GB" sz="2000" dirty="0">
                <a:hlinkClick r:id="rId3"/>
              </a:rPr>
              <a:t>://</a:t>
            </a:r>
            <a:r>
              <a:rPr lang="en-GB" sz="2000" dirty="0" smtClean="0">
                <a:hlinkClick r:id="rId3"/>
              </a:rPr>
              <a:t>www.natsip.org.uk/index.php/doc-library-login/doc_details/889-bsl-sign-systems-audit-report</a:t>
            </a:r>
            <a:r>
              <a:rPr lang="en-GB" sz="2000" dirty="0" smtClean="0"/>
              <a:t/>
            </a:r>
            <a:br>
              <a:rPr lang="en-GB" sz="2000" dirty="0" smtClean="0"/>
            </a:br>
            <a:endParaRPr lang="en-GB" sz="2000" dirty="0"/>
          </a:p>
        </p:txBody>
      </p:sp>
      <p:sp>
        <p:nvSpPr>
          <p:cNvPr id="4" name="Subtitle 3"/>
          <p:cNvSpPr>
            <a:spLocks noGrp="1"/>
          </p:cNvSpPr>
          <p:nvPr>
            <p:ph type="subTitle" idx="1"/>
          </p:nvPr>
        </p:nvSpPr>
        <p:spPr>
          <a:xfrm>
            <a:off x="1371600" y="4146552"/>
            <a:ext cx="6400800" cy="1752600"/>
          </a:xfrm>
        </p:spPr>
        <p:txBody>
          <a:bodyPr/>
          <a:lstStyle/>
          <a:p>
            <a:pPr lvl="1" algn="l"/>
            <a:r>
              <a:rPr lang="en-GB" sz="2000" u="sng" dirty="0" smtClean="0">
                <a:hlinkClick r:id="rId4"/>
              </a:rPr>
              <a:t>Heart of Deafness contact details:</a:t>
            </a:r>
          </a:p>
          <a:p>
            <a:pPr lvl="1" algn="l"/>
            <a:r>
              <a:rPr lang="en-GB" sz="2000" u="sng" dirty="0" smtClean="0">
                <a:hlinkClick r:id="rId4"/>
              </a:rPr>
              <a:t>http://heartofdeafness.org.uk</a:t>
            </a:r>
            <a:endParaRPr lang="en-GB" sz="2000" u="sng" dirty="0" smtClean="0"/>
          </a:p>
          <a:p>
            <a:pPr lvl="1" algn="l"/>
            <a:r>
              <a:rPr lang="en-GB" sz="2000" u="sng" dirty="0">
                <a:hlinkClick r:id="rId5"/>
              </a:rPr>
              <a:t>l</a:t>
            </a:r>
            <a:r>
              <a:rPr lang="en-GB" sz="2000" u="sng" dirty="0" smtClean="0">
                <a:hlinkClick r:id="rId5"/>
              </a:rPr>
              <a:t>ouise.cole@heartofdeafness.org.uk</a:t>
            </a:r>
            <a:endParaRPr lang="en-GB" sz="2000" u="sng" dirty="0" smtClean="0"/>
          </a:p>
          <a:p>
            <a:pPr lvl="1" algn="l"/>
            <a:r>
              <a:rPr lang="en-GB" sz="2000" u="sng" dirty="0" smtClean="0">
                <a:hlinkClick r:id="rId6"/>
              </a:rPr>
              <a:t>brian@Deafinitequality.com</a:t>
            </a:r>
            <a:endParaRPr lang="en-GB" sz="2000" u="sng" dirty="0" smtClean="0"/>
          </a:p>
          <a:p>
            <a:pPr lvl="1" algn="l"/>
            <a:r>
              <a:rPr lang="en-GB" sz="2000" u="sng" dirty="0" smtClean="0">
                <a:hlinkClick r:id="rId7"/>
              </a:rPr>
              <a:t>rosie.rutherford@cymbiosis.co.uk</a:t>
            </a:r>
            <a:endParaRPr lang="en-GB" sz="2000" u="sng" dirty="0" smtClean="0"/>
          </a:p>
          <a:p>
            <a:endParaRPr lang="en-GB" sz="2000" dirty="0" smtClean="0"/>
          </a:p>
          <a:p>
            <a:endParaRPr lang="en-GB" dirty="0"/>
          </a:p>
        </p:txBody>
      </p:sp>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pic>
        <p:nvPicPr>
          <p:cNvPr id="5" name="Picture 4"/>
          <p:cNvPicPr>
            <a:picLocks noChangeAspect="1"/>
          </p:cNvPicPr>
          <p:nvPr/>
        </p:nvPicPr>
        <p:blipFill>
          <a:blip r:embed="rId8"/>
          <a:stretch>
            <a:fillRect/>
          </a:stretch>
        </p:blipFill>
        <p:spPr>
          <a:xfrm>
            <a:off x="6363354" y="235192"/>
            <a:ext cx="2475191" cy="1609483"/>
          </a:xfrm>
          <a:prstGeom prst="rect">
            <a:avLst/>
          </a:prstGeom>
        </p:spPr>
      </p:pic>
      <p:sp>
        <p:nvSpPr>
          <p:cNvPr id="6" name="TextBox 5"/>
          <p:cNvSpPr txBox="1"/>
          <p:nvPr/>
        </p:nvSpPr>
        <p:spPr>
          <a:xfrm>
            <a:off x="685800" y="670601"/>
            <a:ext cx="5124450" cy="584775"/>
          </a:xfrm>
          <a:prstGeom prst="rect">
            <a:avLst/>
          </a:prstGeom>
          <a:noFill/>
        </p:spPr>
        <p:txBody>
          <a:bodyPr wrap="square" rtlCol="0">
            <a:spAutoFit/>
          </a:bodyPr>
          <a:lstStyle/>
          <a:p>
            <a:r>
              <a:rPr lang="en-GB" sz="3200" dirty="0" smtClean="0"/>
              <a:t>Where to find the report?</a:t>
            </a:r>
            <a:endParaRPr lang="en-GB" sz="3200" dirty="0"/>
          </a:p>
        </p:txBody>
      </p:sp>
    </p:spTree>
    <p:extLst>
      <p:ext uri="{BB962C8B-B14F-4D97-AF65-F5344CB8AC3E}">
        <p14:creationId xmlns:p14="http://schemas.microsoft.com/office/powerpoint/2010/main" val="1981146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Our approach is pan equalities and human rights based with a specialist focus on deafness.</a:t>
            </a:r>
            <a:endParaRPr lang="en-US" dirty="0"/>
          </a:p>
        </p:txBody>
      </p:sp>
      <p:pic>
        <p:nvPicPr>
          <p:cNvPr id="3" name="Picture 2"/>
          <p:cNvPicPr>
            <a:picLocks noChangeAspect="1"/>
          </p:cNvPicPr>
          <p:nvPr/>
        </p:nvPicPr>
        <p:blipFill>
          <a:blip r:embed="rId2"/>
          <a:stretch>
            <a:fillRect/>
          </a:stretch>
        </p:blipFill>
        <p:spPr>
          <a:xfrm>
            <a:off x="6515754" y="147758"/>
            <a:ext cx="2475191" cy="1609483"/>
          </a:xfrm>
          <a:prstGeom prst="rect">
            <a:avLst/>
          </a:prstGeom>
        </p:spPr>
      </p:pic>
      <p:pic>
        <p:nvPicPr>
          <p:cNvPr id="6" name="Picture 5"/>
          <p:cNvPicPr>
            <a:picLocks noChangeAspect="1"/>
          </p:cNvPicPr>
          <p:nvPr/>
        </p:nvPicPr>
        <p:blipFill>
          <a:blip r:embed="rId3"/>
          <a:stretch>
            <a:fillRect/>
          </a:stretch>
        </p:blipFill>
        <p:spPr>
          <a:xfrm>
            <a:off x="209550" y="367214"/>
            <a:ext cx="1905000" cy="1152525"/>
          </a:xfrm>
          <a:prstGeom prst="rect">
            <a:avLst/>
          </a:prstGeom>
        </p:spPr>
      </p:pic>
      <p:pic>
        <p:nvPicPr>
          <p:cNvPr id="7" name="Picture 6"/>
          <p:cNvPicPr>
            <a:picLocks noChangeAspect="1"/>
          </p:cNvPicPr>
          <p:nvPr/>
        </p:nvPicPr>
        <p:blipFill>
          <a:blip r:embed="rId4"/>
          <a:stretch>
            <a:fillRect/>
          </a:stretch>
        </p:blipFill>
        <p:spPr>
          <a:xfrm>
            <a:off x="2981652" y="462082"/>
            <a:ext cx="2667000" cy="838200"/>
          </a:xfrm>
          <a:prstGeom prst="rect">
            <a:avLst/>
          </a:prstGeom>
        </p:spPr>
      </p:pic>
      <p:sp>
        <p:nvSpPr>
          <p:cNvPr id="8" name="Rectangle 7"/>
          <p:cNvSpPr/>
          <p:nvPr/>
        </p:nvSpPr>
        <p:spPr>
          <a:xfrm>
            <a:off x="209549" y="1738205"/>
            <a:ext cx="8781395" cy="3416320"/>
          </a:xfrm>
          <a:prstGeom prst="rect">
            <a:avLst/>
          </a:prstGeom>
        </p:spPr>
        <p:txBody>
          <a:bodyPr wrap="square">
            <a:spAutoFit/>
          </a:bodyPr>
          <a:lstStyle/>
          <a:p>
            <a:r>
              <a:rPr lang="en-GB" sz="3600" b="1" dirty="0"/>
              <a:t>BSL/Sign Systems Audit </a:t>
            </a:r>
            <a:r>
              <a:rPr lang="en-GB" sz="3600" b="1" dirty="0" smtClean="0"/>
              <a:t>Report:</a:t>
            </a:r>
            <a:endParaRPr lang="en-GB" sz="3600" b="1" dirty="0"/>
          </a:p>
          <a:p>
            <a:r>
              <a:rPr lang="en-GB" sz="3600" dirty="0"/>
              <a:t>A snapshot of current practice that supports children and young people (0-25) with sensory impairment in their development and use of BSL and/or sign systems</a:t>
            </a:r>
          </a:p>
          <a:p>
            <a:r>
              <a:rPr lang="en-GB" sz="3600" dirty="0"/>
              <a:t>March 2015</a:t>
            </a:r>
          </a:p>
        </p:txBody>
      </p:sp>
      <p:sp>
        <p:nvSpPr>
          <p:cNvPr id="14" name="Rectangle 13"/>
          <p:cNvSpPr/>
          <p:nvPr/>
        </p:nvSpPr>
        <p:spPr>
          <a:xfrm>
            <a:off x="438912" y="5466302"/>
            <a:ext cx="8552033" cy="461665"/>
          </a:xfrm>
          <a:prstGeom prst="rect">
            <a:avLst/>
          </a:prstGeom>
        </p:spPr>
        <p:txBody>
          <a:bodyPr wrap="square">
            <a:spAutoFit/>
          </a:bodyPr>
          <a:lstStyle/>
          <a:p>
            <a:r>
              <a:rPr lang="en-GB" sz="2400" b="1" dirty="0" smtClean="0">
                <a:solidFill>
                  <a:srgbClr val="000000"/>
                </a:solidFill>
                <a:latin typeface="Calibri" panose="020F0502020204030204" pitchFamily="34" charset="0"/>
              </a:rPr>
              <a:t>Date</a:t>
            </a:r>
            <a:r>
              <a:rPr lang="en-GB" sz="2400" b="1" dirty="0">
                <a:solidFill>
                  <a:srgbClr val="000000"/>
                </a:solidFill>
                <a:latin typeface="Calibri" panose="020F0502020204030204" pitchFamily="34" charset="0"/>
              </a:rPr>
              <a:t>: </a:t>
            </a:r>
            <a:r>
              <a:rPr lang="en-GB" sz="2400" i="1" dirty="0">
                <a:solidFill>
                  <a:srgbClr val="000000"/>
                </a:solidFill>
                <a:latin typeface="Calibri" panose="020F0502020204030204" pitchFamily="34" charset="0"/>
              </a:rPr>
              <a:t>March 2015 </a:t>
            </a:r>
            <a:r>
              <a:rPr lang="en-GB" sz="2400" i="1" dirty="0" smtClean="0">
                <a:solidFill>
                  <a:srgbClr val="000000"/>
                </a:solidFill>
                <a:latin typeface="Calibri" panose="020F0502020204030204" pitchFamily="34" charset="0"/>
              </a:rPr>
              <a:t>,  </a:t>
            </a:r>
            <a:r>
              <a:rPr lang="en-GB" sz="2400" b="1" dirty="0" smtClean="0">
                <a:solidFill>
                  <a:srgbClr val="000000"/>
                </a:solidFill>
                <a:latin typeface="Calibri" panose="020F0502020204030204" pitchFamily="34" charset="0"/>
              </a:rPr>
              <a:t>Version</a:t>
            </a:r>
            <a:r>
              <a:rPr lang="en-GB" sz="2400" b="1" dirty="0">
                <a:solidFill>
                  <a:srgbClr val="000000"/>
                </a:solidFill>
                <a:latin typeface="Calibri" panose="020F0502020204030204" pitchFamily="34" charset="0"/>
              </a:rPr>
              <a:t>: </a:t>
            </a:r>
            <a:r>
              <a:rPr lang="en-GB" sz="2400" i="1" dirty="0" smtClean="0">
                <a:solidFill>
                  <a:srgbClr val="000000"/>
                </a:solidFill>
                <a:latin typeface="Calibri" panose="020F0502020204030204" pitchFamily="34" charset="0"/>
              </a:rPr>
              <a:t>P1rc3  </a:t>
            </a:r>
            <a:r>
              <a:rPr lang="en-GB" sz="2400" b="1" dirty="0" smtClean="0">
                <a:solidFill>
                  <a:srgbClr val="000000"/>
                </a:solidFill>
                <a:latin typeface="Calibri" panose="020F0502020204030204" pitchFamily="34" charset="0"/>
              </a:rPr>
              <a:t>Status</a:t>
            </a:r>
            <a:r>
              <a:rPr lang="en-GB" sz="2400" b="1" dirty="0">
                <a:solidFill>
                  <a:srgbClr val="000000"/>
                </a:solidFill>
                <a:latin typeface="Calibri" panose="020F0502020204030204" pitchFamily="34" charset="0"/>
              </a:rPr>
              <a:t>: </a:t>
            </a:r>
            <a:r>
              <a:rPr lang="en-GB" sz="2400" i="1" dirty="0">
                <a:solidFill>
                  <a:srgbClr val="000000"/>
                </a:solidFill>
                <a:latin typeface="Calibri" panose="020F0502020204030204" pitchFamily="34" charset="0"/>
              </a:rPr>
              <a:t>For Publication </a:t>
            </a:r>
            <a:endParaRPr lang="en-GB" sz="4000" dirty="0"/>
          </a:p>
        </p:txBody>
      </p:sp>
    </p:spTree>
    <p:extLst>
      <p:ext uri="{BB962C8B-B14F-4D97-AF65-F5344CB8AC3E}">
        <p14:creationId xmlns:p14="http://schemas.microsoft.com/office/powerpoint/2010/main" val="2941592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669128" y="0"/>
            <a:ext cx="2474872" cy="1608667"/>
          </a:xfrm>
          <a:prstGeom prst="rect">
            <a:avLst/>
          </a:prstGeom>
        </p:spPr>
      </p:pic>
      <p:sp>
        <p:nvSpPr>
          <p:cNvPr id="3" name="Footer Placeholder 2"/>
          <p:cNvSpPr>
            <a:spLocks noGrp="1"/>
          </p:cNvSpPr>
          <p:nvPr>
            <p:ph type="ftr" sz="quarter" idx="11"/>
          </p:nvPr>
        </p:nvSpPr>
        <p:spPr/>
        <p:txBody>
          <a:bodyPr/>
          <a:lstStyle/>
          <a:p>
            <a:pPr>
              <a:defRPr/>
            </a:pPr>
            <a:r>
              <a:rPr lang="en-US" dirty="0" smtClean="0"/>
              <a:t>Our approach is pan equalities and human rights based with a specialist focus on deafness.</a:t>
            </a:r>
            <a:endParaRPr lang="en-US" dirty="0"/>
          </a:p>
        </p:txBody>
      </p:sp>
      <p:sp>
        <p:nvSpPr>
          <p:cNvPr id="5" name="TextBox 4"/>
          <p:cNvSpPr txBox="1"/>
          <p:nvPr/>
        </p:nvSpPr>
        <p:spPr>
          <a:xfrm>
            <a:off x="402337" y="1760642"/>
            <a:ext cx="8796528" cy="2585323"/>
          </a:xfrm>
          <a:prstGeom prst="rect">
            <a:avLst/>
          </a:prstGeom>
          <a:noFill/>
        </p:spPr>
        <p:txBody>
          <a:bodyPr wrap="square" rtlCol="0">
            <a:spAutoFit/>
          </a:bodyPr>
          <a:lstStyle/>
          <a:p>
            <a:r>
              <a:rPr lang="en-US" sz="3600" b="1" dirty="0" smtClean="0"/>
              <a:t>Lessons across the spectrum of deafness.</a:t>
            </a:r>
          </a:p>
          <a:p>
            <a:r>
              <a:rPr lang="en-US" sz="3600" b="1" dirty="0" smtClean="0"/>
              <a:t> Key themes from the:</a:t>
            </a:r>
          </a:p>
          <a:p>
            <a:r>
              <a:rPr lang="en-US" sz="3600" b="1" dirty="0" smtClean="0"/>
              <a:t> National Sensory Impairment Partnership </a:t>
            </a:r>
          </a:p>
          <a:p>
            <a:r>
              <a:rPr lang="en-US" sz="3600" b="1" dirty="0" smtClean="0"/>
              <a:t> BSL and sign systems in practice audit.</a:t>
            </a:r>
          </a:p>
          <a:p>
            <a:endParaRPr lang="en-US" dirty="0"/>
          </a:p>
        </p:txBody>
      </p:sp>
    </p:spTree>
    <p:extLst>
      <p:ext uri="{BB962C8B-B14F-4D97-AF65-F5344CB8AC3E}">
        <p14:creationId xmlns:p14="http://schemas.microsoft.com/office/powerpoint/2010/main" val="2578589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pic>
        <p:nvPicPr>
          <p:cNvPr id="6" name="Picture 5"/>
          <p:cNvPicPr>
            <a:picLocks noChangeAspect="1"/>
          </p:cNvPicPr>
          <p:nvPr/>
        </p:nvPicPr>
        <p:blipFill>
          <a:blip r:embed="rId3"/>
          <a:stretch>
            <a:fillRect/>
          </a:stretch>
        </p:blipFill>
        <p:spPr>
          <a:xfrm>
            <a:off x="6669128" y="0"/>
            <a:ext cx="2474872" cy="1608667"/>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455718" y="5106432"/>
            <a:ext cx="1332230" cy="914400"/>
          </a:xfrm>
          <a:prstGeom prst="rect">
            <a:avLst/>
          </a:prstGeom>
          <a:noFill/>
          <a:ln>
            <a:noFill/>
          </a:ln>
        </p:spPr>
      </p:pic>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a:off x="2438400" y="4094665"/>
            <a:ext cx="1371600" cy="836930"/>
          </a:xfrm>
          <a:prstGeom prst="rect">
            <a:avLst/>
          </a:prstGeom>
          <a:noFill/>
          <a:ln>
            <a:noFill/>
          </a:ln>
        </p:spPr>
      </p:pic>
      <p:pic>
        <p:nvPicPr>
          <p:cNvPr id="12" name="Picture 11"/>
          <p:cNvPicPr/>
          <p:nvPr/>
        </p:nvPicPr>
        <p:blipFill>
          <a:blip r:embed="rId6">
            <a:extLst>
              <a:ext uri="{28A0092B-C50C-407E-A947-70E740481C1C}">
                <a14:useLocalDpi xmlns:a14="http://schemas.microsoft.com/office/drawing/2010/main" val="0"/>
              </a:ext>
            </a:extLst>
          </a:blip>
          <a:srcRect/>
          <a:stretch>
            <a:fillRect/>
          </a:stretch>
        </p:blipFill>
        <p:spPr bwMode="auto">
          <a:xfrm>
            <a:off x="4268828" y="2503355"/>
            <a:ext cx="2400300" cy="1591310"/>
          </a:xfrm>
          <a:prstGeom prst="rect">
            <a:avLst/>
          </a:prstGeom>
          <a:noFill/>
          <a:ln>
            <a:noFill/>
          </a:ln>
        </p:spPr>
      </p:pic>
      <p:sp>
        <p:nvSpPr>
          <p:cNvPr id="13" name="TextBox 12"/>
          <p:cNvSpPr txBox="1"/>
          <p:nvPr/>
        </p:nvSpPr>
        <p:spPr>
          <a:xfrm>
            <a:off x="322580" y="1608667"/>
            <a:ext cx="8153919" cy="954107"/>
          </a:xfrm>
          <a:prstGeom prst="rect">
            <a:avLst/>
          </a:prstGeom>
          <a:noFill/>
        </p:spPr>
        <p:txBody>
          <a:bodyPr wrap="square" rtlCol="0">
            <a:spAutoFit/>
          </a:bodyPr>
          <a:lstStyle/>
          <a:p>
            <a:r>
              <a:rPr lang="en-US" sz="2800" b="1" dirty="0" smtClean="0"/>
              <a:t>Improving outcomes for children and  young people throughout their journey. </a:t>
            </a:r>
            <a:endParaRPr lang="en-US" sz="2800" b="1" dirty="0"/>
          </a:p>
        </p:txBody>
      </p:sp>
    </p:spTree>
    <p:extLst>
      <p:ext uri="{BB962C8B-B14F-4D97-AF65-F5344CB8AC3E}">
        <p14:creationId xmlns:p14="http://schemas.microsoft.com/office/powerpoint/2010/main" val="1820646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graphicFrame>
        <p:nvGraphicFramePr>
          <p:cNvPr id="4" name="Diagram 3"/>
          <p:cNvGraphicFramePr/>
          <p:nvPr>
            <p:extLst>
              <p:ext uri="{D42A27DB-BD31-4B8C-83A1-F6EECF244321}">
                <p14:modId xmlns:p14="http://schemas.microsoft.com/office/powerpoint/2010/main" val="123243779"/>
              </p:ext>
            </p:extLst>
          </p:nvPr>
        </p:nvGraphicFramePr>
        <p:xfrm>
          <a:off x="323850" y="1295400"/>
          <a:ext cx="8382000"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stretch>
            <a:fillRect/>
          </a:stretch>
        </p:blipFill>
        <p:spPr>
          <a:xfrm>
            <a:off x="6916459" y="1"/>
            <a:ext cx="1789391" cy="1163545"/>
          </a:xfrm>
          <a:prstGeom prst="rect">
            <a:avLst/>
          </a:prstGeom>
        </p:spPr>
      </p:pic>
      <p:sp>
        <p:nvSpPr>
          <p:cNvPr id="3" name="TextBox 2"/>
          <p:cNvSpPr txBox="1"/>
          <p:nvPr/>
        </p:nvSpPr>
        <p:spPr>
          <a:xfrm>
            <a:off x="323850" y="400050"/>
            <a:ext cx="6457950" cy="523220"/>
          </a:xfrm>
          <a:prstGeom prst="rect">
            <a:avLst/>
          </a:prstGeom>
          <a:noFill/>
        </p:spPr>
        <p:txBody>
          <a:bodyPr wrap="square" rtlCol="0">
            <a:spAutoFit/>
          </a:bodyPr>
          <a:lstStyle/>
          <a:p>
            <a:r>
              <a:rPr lang="en-GB" sz="2800" b="1" dirty="0" smtClean="0"/>
              <a:t>The process: An Ecological Approach</a:t>
            </a:r>
            <a:endParaRPr lang="en-GB" sz="2800" b="1" dirty="0"/>
          </a:p>
        </p:txBody>
      </p:sp>
    </p:spTree>
    <p:extLst>
      <p:ext uri="{BB962C8B-B14F-4D97-AF65-F5344CB8AC3E}">
        <p14:creationId xmlns:p14="http://schemas.microsoft.com/office/powerpoint/2010/main" val="2320189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pic>
        <p:nvPicPr>
          <p:cNvPr id="6" name="Picture 5"/>
          <p:cNvPicPr>
            <a:picLocks noChangeAspect="1"/>
          </p:cNvPicPr>
          <p:nvPr/>
        </p:nvPicPr>
        <p:blipFill>
          <a:blip r:embed="rId3"/>
          <a:stretch>
            <a:fillRect/>
          </a:stretch>
        </p:blipFill>
        <p:spPr>
          <a:xfrm>
            <a:off x="6669128" y="0"/>
            <a:ext cx="2474872" cy="1608667"/>
          </a:xfrm>
          <a:prstGeom prst="rect">
            <a:avLst/>
          </a:prstGeom>
        </p:spPr>
      </p:pic>
      <p:sp>
        <p:nvSpPr>
          <p:cNvPr id="2" name="TextBox 1"/>
          <p:cNvSpPr txBox="1"/>
          <p:nvPr/>
        </p:nvSpPr>
        <p:spPr>
          <a:xfrm>
            <a:off x="240535" y="675665"/>
            <a:ext cx="6274565" cy="1569660"/>
          </a:xfrm>
          <a:prstGeom prst="rect">
            <a:avLst/>
          </a:prstGeom>
          <a:noFill/>
        </p:spPr>
        <p:txBody>
          <a:bodyPr wrap="square" rtlCol="0">
            <a:spAutoFit/>
          </a:bodyPr>
          <a:lstStyle/>
          <a:p>
            <a:r>
              <a:rPr lang="en-US" sz="3200" b="1" dirty="0" smtClean="0"/>
              <a:t>Getting it right for every deaf child.</a:t>
            </a:r>
          </a:p>
          <a:p>
            <a:endParaRPr lang="en-US" sz="3200" b="1" dirty="0"/>
          </a:p>
          <a:p>
            <a:r>
              <a:rPr lang="en-US" sz="3200" b="1" dirty="0" smtClean="0"/>
              <a:t>Key themes: </a:t>
            </a:r>
            <a:endParaRPr lang="en-US" sz="3200" b="1" dirty="0"/>
          </a:p>
        </p:txBody>
      </p:sp>
      <p:sp>
        <p:nvSpPr>
          <p:cNvPr id="3" name="TextBox 2"/>
          <p:cNvSpPr txBox="1"/>
          <p:nvPr/>
        </p:nvSpPr>
        <p:spPr>
          <a:xfrm>
            <a:off x="500501" y="2245325"/>
            <a:ext cx="8146204" cy="3539430"/>
          </a:xfrm>
          <a:prstGeom prst="rect">
            <a:avLst/>
          </a:prstGeom>
          <a:noFill/>
        </p:spPr>
        <p:txBody>
          <a:bodyPr wrap="none" rtlCol="0">
            <a:spAutoFit/>
          </a:bodyPr>
          <a:lstStyle/>
          <a:p>
            <a:pPr marL="285750" indent="-285750">
              <a:buFont typeface="Arial"/>
              <a:buChar char="•"/>
            </a:pPr>
            <a:r>
              <a:rPr lang="en-US" sz="3200" dirty="0" smtClean="0"/>
              <a:t>  Collaborative and empowering approach</a:t>
            </a:r>
          </a:p>
          <a:p>
            <a:pPr marL="285750" indent="-285750">
              <a:buFont typeface="Arial"/>
              <a:buChar char="•"/>
            </a:pPr>
            <a:r>
              <a:rPr lang="en-US" sz="3200" dirty="0" smtClean="0"/>
              <a:t>  Child </a:t>
            </a:r>
            <a:r>
              <a:rPr lang="en-US" sz="3200" dirty="0" err="1" smtClean="0"/>
              <a:t>centred</a:t>
            </a:r>
            <a:r>
              <a:rPr lang="en-US" sz="3200" dirty="0" smtClean="0"/>
              <a:t> </a:t>
            </a:r>
          </a:p>
          <a:p>
            <a:pPr marL="285750" indent="-285750">
              <a:buFont typeface="Arial"/>
              <a:buChar char="•"/>
            </a:pPr>
            <a:r>
              <a:rPr lang="en-US" sz="3200" dirty="0" smtClean="0"/>
              <a:t>  Workforce Development, mandatory </a:t>
            </a:r>
          </a:p>
          <a:p>
            <a:r>
              <a:rPr lang="en-US" sz="3200" dirty="0"/>
              <a:t> </a:t>
            </a:r>
            <a:r>
              <a:rPr lang="en-US" sz="3200" dirty="0" smtClean="0"/>
              <a:t>    qualifications, training, quality and standards</a:t>
            </a:r>
          </a:p>
          <a:p>
            <a:pPr marL="285750" indent="-285750">
              <a:buFont typeface="Arial"/>
              <a:buChar char="•"/>
            </a:pPr>
            <a:r>
              <a:rPr lang="en-US" sz="3200" dirty="0" smtClean="0"/>
              <a:t>  Leadership and management</a:t>
            </a:r>
          </a:p>
          <a:p>
            <a:pPr marL="285750" indent="-285750">
              <a:buFont typeface="Arial"/>
              <a:buChar char="•"/>
            </a:pPr>
            <a:r>
              <a:rPr lang="en-US" sz="3200" dirty="0" smtClean="0"/>
              <a:t>  Data collection , analysis and application </a:t>
            </a:r>
          </a:p>
          <a:p>
            <a:pPr marL="285750" indent="-285750">
              <a:buFont typeface="Arial"/>
              <a:buChar char="•"/>
            </a:pPr>
            <a:r>
              <a:rPr lang="en-US" sz="3200" dirty="0" smtClean="0"/>
              <a:t>  Getting it right for every deaf child</a:t>
            </a:r>
            <a:endParaRPr lang="en-US" sz="3200" dirty="0"/>
          </a:p>
        </p:txBody>
      </p:sp>
    </p:spTree>
    <p:extLst>
      <p:ext uri="{BB962C8B-B14F-4D97-AF65-F5344CB8AC3E}">
        <p14:creationId xmlns:p14="http://schemas.microsoft.com/office/powerpoint/2010/main" val="3783721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668809" y="0"/>
            <a:ext cx="2475191" cy="1609483"/>
          </a:xfrm>
          <a:prstGeom prst="rect">
            <a:avLst/>
          </a:prstGeom>
        </p:spPr>
      </p:pic>
      <p:sp>
        <p:nvSpPr>
          <p:cNvPr id="2" name="Title 1"/>
          <p:cNvSpPr>
            <a:spLocks noGrp="1"/>
          </p:cNvSpPr>
          <p:nvPr>
            <p:ph type="title"/>
          </p:nvPr>
        </p:nvSpPr>
        <p:spPr>
          <a:xfrm>
            <a:off x="133350" y="403225"/>
            <a:ext cx="8229600" cy="1143000"/>
          </a:xfrm>
        </p:spPr>
        <p:txBody>
          <a:bodyPr/>
          <a:lstStyle/>
          <a:p>
            <a:pPr algn="l"/>
            <a:r>
              <a:rPr lang="en-GB" sz="3600" dirty="0"/>
              <a:t>Supporting positive outcomes</a:t>
            </a:r>
            <a:br>
              <a:rPr lang="en-GB" sz="3600" dirty="0"/>
            </a:br>
            <a:r>
              <a:rPr lang="en-GB" sz="3600" dirty="0" smtClean="0"/>
              <a:t>Looks </a:t>
            </a:r>
            <a:r>
              <a:rPr lang="en-GB" sz="3600" dirty="0"/>
              <a:t>like this:</a:t>
            </a:r>
            <a:br>
              <a:rPr lang="en-GB" sz="3600" dirty="0"/>
            </a:br>
            <a:endParaRPr lang="en-GB" sz="3600" dirty="0"/>
          </a:p>
        </p:txBody>
      </p:sp>
      <p:pic>
        <p:nvPicPr>
          <p:cNvPr id="8" name="Content Placeholder 7"/>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832831" y="3105150"/>
            <a:ext cx="3198754" cy="1276350"/>
          </a:xfrm>
        </p:spPr>
      </p:pic>
      <p:sp>
        <p:nvSpPr>
          <p:cNvPr id="4" name="Footer Placeholder 3"/>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pic>
        <p:nvPicPr>
          <p:cNvPr id="1026" name="Diagram 5"/>
          <p:cNvPicPr>
            <a:picLocks noChangeArrowheads="1"/>
          </p:cNvPicPr>
          <p:nvPr/>
        </p:nvPicPr>
        <p:blipFill>
          <a:blip r:embed="rId5">
            <a:extLst>
              <a:ext uri="{28A0092B-C50C-407E-A947-70E740481C1C}">
                <a14:useLocalDpi xmlns:a14="http://schemas.microsoft.com/office/drawing/2010/main" val="0"/>
              </a:ext>
            </a:extLst>
          </a:blip>
          <a:srcRect t="-10561" b="-10519"/>
          <a:stretch>
            <a:fillRect/>
          </a:stretch>
        </p:blipFill>
        <p:spPr bwMode="auto">
          <a:xfrm>
            <a:off x="1466785" y="629100"/>
            <a:ext cx="5930845" cy="609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265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smtClean="0"/>
              <a:t/>
            </a:r>
            <a:br>
              <a:rPr lang="en-GB" sz="1800" b="1" dirty="0" smtClean="0"/>
            </a:br>
            <a:r>
              <a:rPr lang="en-GB" sz="1800" b="1" dirty="0"/>
              <a:t/>
            </a:r>
            <a:br>
              <a:rPr lang="en-GB" sz="1800" b="1" dirty="0"/>
            </a:br>
            <a:r>
              <a:rPr lang="en-GB" sz="1800" b="1" dirty="0" smtClean="0"/>
              <a:t>1</a:t>
            </a:r>
            <a:r>
              <a:rPr lang="en-GB" sz="1800" b="1" dirty="0"/>
              <a:t>.	Participation of children, their parents and young people in decision-making 	</a:t>
            </a:r>
            <a:r>
              <a:rPr lang="en-GB" dirty="0"/>
              <a:t>	</a:t>
            </a:r>
          </a:p>
        </p:txBody>
      </p:sp>
      <p:sp>
        <p:nvSpPr>
          <p:cNvPr id="3" name="Footer Placeholder 2"/>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204050268"/>
              </p:ext>
            </p:extLst>
          </p:nvPr>
        </p:nvGraphicFramePr>
        <p:xfrm>
          <a:off x="457200" y="1414359"/>
          <a:ext cx="8229600" cy="4616759"/>
        </p:xfrm>
        <a:graphic>
          <a:graphicData uri="http://schemas.openxmlformats.org/drawingml/2006/table">
            <a:tbl>
              <a:tblPr firstRow="1" bandRow="1">
                <a:tableStyleId>{5C22544A-7EE6-4342-B048-85BDC9FD1C3A}</a:tableStyleId>
              </a:tblPr>
              <a:tblGrid>
                <a:gridCol w="2620938"/>
                <a:gridCol w="2271616"/>
                <a:gridCol w="3337046"/>
              </a:tblGrid>
              <a:tr h="523568">
                <a:tc>
                  <a:txBody>
                    <a:bodyPr/>
                    <a:lstStyle/>
                    <a:p>
                      <a:pPr>
                        <a:lnSpc>
                          <a:spcPct val="115000"/>
                        </a:lnSpc>
                        <a:spcAft>
                          <a:spcPts val="0"/>
                        </a:spcAft>
                      </a:pPr>
                      <a:r>
                        <a:rPr lang="en-GB" sz="1100" kern="1200" dirty="0">
                          <a:effectLst/>
                        </a:rPr>
                        <a:t>What worked</a:t>
                      </a:r>
                      <a:endParaRPr lang="en-GB" sz="900" dirty="0">
                        <a:effectLst/>
                      </a:endParaRPr>
                    </a:p>
                    <a:p>
                      <a:pPr>
                        <a:lnSpc>
                          <a:spcPct val="115000"/>
                        </a:lnSpc>
                        <a:spcAft>
                          <a:spcPts val="0"/>
                        </a:spcAft>
                      </a:pPr>
                      <a:r>
                        <a:rPr lang="en-GB" sz="1100" kern="1200" dirty="0">
                          <a:effectLst/>
                        </a:rPr>
                        <a:t>(Case Study Extract Number)</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100" kern="1200">
                          <a:effectLst/>
                        </a:rPr>
                        <a:t>Outcomes for child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100" kern="1200">
                          <a:effectLst/>
                        </a:rPr>
                        <a:t>Learning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993807">
                <a:tc>
                  <a:txBody>
                    <a:bodyPr/>
                    <a:lstStyle/>
                    <a:p>
                      <a:pPr>
                        <a:lnSpc>
                          <a:spcPct val="115000"/>
                        </a:lnSpc>
                        <a:spcAft>
                          <a:spcPts val="0"/>
                        </a:spcAft>
                      </a:pPr>
                      <a:r>
                        <a:rPr lang="en-GB" sz="1000" kern="1200" dirty="0">
                          <a:effectLst/>
                        </a:rPr>
                        <a:t>1) Mother ran BSL club for other parents when child began mainstream school.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a:effectLst/>
                        </a:rPr>
                        <a:t>Child socially included – barriers removed with other families, child invited to play.  Child is sociable and gets on well with peers.</a:t>
                      </a:r>
                      <a:endParaRPr lang="en-GB" sz="900">
                        <a:effectLst/>
                      </a:endParaRPr>
                    </a:p>
                    <a:p>
                      <a:pPr>
                        <a:lnSpc>
                          <a:spcPct val="115000"/>
                        </a:lnSpc>
                        <a:spcAft>
                          <a:spcPts val="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a:effectLst/>
                        </a:rPr>
                        <a:t>Proactive action to promote whole school inclusion.</a:t>
                      </a:r>
                      <a:endParaRPr lang="en-GB" sz="900">
                        <a:effectLst/>
                      </a:endParaRPr>
                    </a:p>
                    <a:p>
                      <a:pPr>
                        <a:lnSpc>
                          <a:spcPct val="115000"/>
                        </a:lnSpc>
                        <a:spcAft>
                          <a:spcPts val="0"/>
                        </a:spcAft>
                      </a:pPr>
                      <a:r>
                        <a:rPr lang="en-GB" sz="1000" kern="1200">
                          <a:effectLst/>
                        </a:rPr>
                        <a:t>Supporting others to include provides holistic opportunities for social inclusion and therefore child’s well-being through social and emotional development.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1364397">
                <a:tc>
                  <a:txBody>
                    <a:bodyPr/>
                    <a:lstStyle/>
                    <a:p>
                      <a:pPr>
                        <a:lnSpc>
                          <a:spcPct val="115000"/>
                        </a:lnSpc>
                        <a:spcAft>
                          <a:spcPts val="0"/>
                        </a:spcAft>
                      </a:pPr>
                      <a:r>
                        <a:rPr lang="en-GB" sz="1000" kern="1200">
                          <a:effectLst/>
                        </a:rPr>
                        <a:t>2) Hearing parents of child with little or no hearing knew value of language rich environment from early age.  Chose not to accept professional advice. Researched and used Cued Speech combined with BSL to give access to English visually.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dirty="0">
                          <a:effectLst/>
                        </a:rPr>
                        <a:t>At age 14 Child has exceeded all professional expectations and is above average academic progress compared to hearing peers.  Child is bilingual –English and BSL, communicates using spoken English.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kern="1200">
                          <a:effectLst/>
                        </a:rPr>
                        <a:t>Parental and Informed Choice to maximise effective home and school support.</a:t>
                      </a:r>
                      <a:endParaRPr lang="en-GB" sz="900">
                        <a:effectLst/>
                      </a:endParaRPr>
                    </a:p>
                    <a:p>
                      <a:pPr>
                        <a:lnSpc>
                          <a:spcPct val="115000"/>
                        </a:lnSpc>
                        <a:spcAft>
                          <a:spcPts val="0"/>
                        </a:spcAft>
                      </a:pPr>
                      <a:r>
                        <a:rPr lang="en-GB" sz="1000" kern="1200">
                          <a:effectLst/>
                        </a:rPr>
                        <a:t>Parents understood own limitations with pace of their learning in BSL and Child’s need for early language rich environment. Accessed learning and training to enable them to provide language at home as professional had no knowledge of Cued Speech.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r h="1734987">
                <a:tc>
                  <a:txBody>
                    <a:bodyPr/>
                    <a:lstStyle/>
                    <a:p>
                      <a:pPr>
                        <a:lnSpc>
                          <a:spcPct val="115000"/>
                        </a:lnSpc>
                        <a:spcAft>
                          <a:spcPts val="0"/>
                        </a:spcAft>
                      </a:pPr>
                      <a:r>
                        <a:rPr lang="en-GB" sz="1000">
                          <a:effectLst/>
                        </a:rPr>
                        <a:t>3) Parents equipped themselves quickly soon after birth of a child with little or no hearing, with research evidence and knowledge of range of options available to support language development. Including use of the neural pathways relating to language development from babyhood. Overcoming barriers they experienced from professionals with little or no knowledge or evidence of language acquisition.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1000"/>
                        </a:spcAft>
                      </a:pPr>
                      <a:r>
                        <a:rPr lang="en-GB" sz="1000" dirty="0">
                          <a:effectLst/>
                        </a:rPr>
                        <a:t>By age 5 child is fluent in BSL and English via Cued Speech, English is main language.  Child assessed as having age appropriate English at age 4 and a half – one year after cochlear implantation.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c>
                  <a:txBody>
                    <a:bodyPr/>
                    <a:lstStyle/>
                    <a:p>
                      <a:pPr>
                        <a:lnSpc>
                          <a:spcPct val="115000"/>
                        </a:lnSpc>
                        <a:spcAft>
                          <a:spcPts val="0"/>
                        </a:spcAft>
                      </a:pPr>
                      <a:r>
                        <a:rPr lang="en-GB" sz="1000" dirty="0">
                          <a:effectLst/>
                        </a:rPr>
                        <a:t>Effective leadership and management.</a:t>
                      </a:r>
                      <a:endParaRPr lang="en-GB" sz="900" dirty="0">
                        <a:effectLst/>
                      </a:endParaRPr>
                    </a:p>
                    <a:p>
                      <a:pPr>
                        <a:lnSpc>
                          <a:spcPct val="115000"/>
                        </a:lnSpc>
                        <a:spcAft>
                          <a:spcPts val="0"/>
                        </a:spcAft>
                      </a:pPr>
                      <a:r>
                        <a:rPr lang="en-GB" sz="1000" dirty="0">
                          <a:effectLst/>
                        </a:rPr>
                        <a:t>Supporting an open mind-set within professional culture supports child centred practice.  Proactive training and development of staff to accept and work with challenge positively, be open to change and support continuous professional development to ensure the child is at the centre rather than the service or ideological approach or fixed belief.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974" marR="73974" marT="36987" marB="36987"/>
                </a:tc>
              </a:tr>
            </a:tbl>
          </a:graphicData>
        </a:graphic>
      </p:graphicFrame>
    </p:spTree>
    <p:extLst>
      <p:ext uri="{BB962C8B-B14F-4D97-AF65-F5344CB8AC3E}">
        <p14:creationId xmlns:p14="http://schemas.microsoft.com/office/powerpoint/2010/main" val="1156265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Our approach is pan equalities and human rights based with a specialist focus on deafness.</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35481163"/>
              </p:ext>
            </p:extLst>
          </p:nvPr>
        </p:nvGraphicFramePr>
        <p:xfrm>
          <a:off x="379413" y="952501"/>
          <a:ext cx="8079887" cy="5173662"/>
        </p:xfrm>
        <a:graphic>
          <a:graphicData uri="http://schemas.openxmlformats.org/drawingml/2006/table">
            <a:tbl>
              <a:tblPr firstRow="1" bandRow="1">
                <a:tableStyleId>{5C22544A-7EE6-4342-B048-85BDC9FD1C3A}</a:tableStyleId>
              </a:tblPr>
              <a:tblGrid>
                <a:gridCol w="2230291"/>
                <a:gridCol w="2230291"/>
                <a:gridCol w="3619305"/>
              </a:tblGrid>
              <a:tr h="340621">
                <a:tc>
                  <a:txBody>
                    <a:bodyPr/>
                    <a:lstStyle/>
                    <a:p>
                      <a:pPr>
                        <a:lnSpc>
                          <a:spcPct val="115000"/>
                        </a:lnSpc>
                        <a:spcAft>
                          <a:spcPts val="0"/>
                        </a:spcAft>
                      </a:pPr>
                      <a:r>
                        <a:rPr lang="en-GB" sz="1100" kern="1200" dirty="0">
                          <a:effectLst/>
                        </a:rPr>
                        <a:t>What worked</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c>
                  <a:txBody>
                    <a:bodyPr/>
                    <a:lstStyle/>
                    <a:p>
                      <a:pPr>
                        <a:lnSpc>
                          <a:spcPct val="115000"/>
                        </a:lnSpc>
                        <a:spcAft>
                          <a:spcPts val="0"/>
                        </a:spcAft>
                      </a:pPr>
                      <a:r>
                        <a:rPr lang="en-GB" sz="1100" kern="1200">
                          <a:effectLst/>
                        </a:rPr>
                        <a:t>Outcomes for child</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c>
                  <a:txBody>
                    <a:bodyPr/>
                    <a:lstStyle/>
                    <a:p>
                      <a:pPr>
                        <a:lnSpc>
                          <a:spcPct val="115000"/>
                        </a:lnSpc>
                        <a:spcAft>
                          <a:spcPts val="0"/>
                        </a:spcAft>
                      </a:pPr>
                      <a:r>
                        <a:rPr lang="en-GB" sz="1100" kern="1200">
                          <a:effectLst/>
                        </a:rPr>
                        <a:t>Learning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r>
              <a:tr h="1733504">
                <a:tc>
                  <a:txBody>
                    <a:bodyPr/>
                    <a:lstStyle/>
                    <a:p>
                      <a:pPr>
                        <a:lnSpc>
                          <a:spcPct val="115000"/>
                        </a:lnSpc>
                        <a:spcAft>
                          <a:spcPts val="0"/>
                        </a:spcAft>
                      </a:pPr>
                      <a:r>
                        <a:rPr lang="en-GB" sz="900" kern="1200" dirty="0">
                          <a:effectLst/>
                        </a:rPr>
                        <a:t>4) Hearing parents introduced sign language from early babyhood, parents wanted child to have a high level of BSL (recognised baby signing was not enough).  Parents added in Cued Speech from 15 months (against professional advice) to support child to access English.  Child received cochlear implant at 3 and a half when BSL already established.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c>
                  <a:txBody>
                    <a:bodyPr/>
                    <a:lstStyle/>
                    <a:p>
                      <a:pPr>
                        <a:lnSpc>
                          <a:spcPct val="115000"/>
                        </a:lnSpc>
                        <a:spcAft>
                          <a:spcPts val="0"/>
                        </a:spcAft>
                      </a:pPr>
                      <a:r>
                        <a:rPr lang="en-GB" sz="900" kern="1200">
                          <a:effectLst/>
                        </a:rPr>
                        <a:t>By age 5 Child is bilingual BSL and English, main language is spoken English, having made ‘extraordinary’ progress post implantation due to pre-existing language (BSL).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c>
                  <a:txBody>
                    <a:bodyPr/>
                    <a:lstStyle/>
                    <a:p>
                      <a:pPr>
                        <a:lnSpc>
                          <a:spcPct val="115000"/>
                        </a:lnSpc>
                        <a:spcAft>
                          <a:spcPts val="0"/>
                        </a:spcAft>
                      </a:pPr>
                      <a:r>
                        <a:rPr lang="en-GB" sz="900" kern="1200">
                          <a:effectLst/>
                        </a:rPr>
                        <a:t>Language acquisition from 0-2 years in readiness for the Early Years Foundation Stage. </a:t>
                      </a:r>
                      <a:endParaRPr lang="en-GB" sz="800">
                        <a:effectLst/>
                      </a:endParaRPr>
                    </a:p>
                    <a:p>
                      <a:pPr>
                        <a:lnSpc>
                          <a:spcPct val="115000"/>
                        </a:lnSpc>
                        <a:spcAft>
                          <a:spcPts val="0"/>
                        </a:spcAft>
                      </a:pPr>
                      <a:r>
                        <a:rPr lang="en-GB" sz="900" kern="1200">
                          <a:effectLst/>
                        </a:rPr>
                        <a:t>Regardless of the language, whether English or BSL through speech, cueing or sign, an early (0-2 years) rich language environment is a critical factor in a child’s age appropriate outcomes.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r>
              <a:tr h="1366033">
                <a:tc>
                  <a:txBody>
                    <a:bodyPr/>
                    <a:lstStyle/>
                    <a:p>
                      <a:pPr>
                        <a:lnSpc>
                          <a:spcPct val="115000"/>
                        </a:lnSpc>
                        <a:spcAft>
                          <a:spcPts val="0"/>
                        </a:spcAft>
                      </a:pPr>
                      <a:r>
                        <a:rPr lang="en-GB" sz="900" kern="1200">
                          <a:effectLst/>
                        </a:rPr>
                        <a:t>5) Child supported within bilingual provision from age 2.  Child supported daily by ToD for curriculum access and SLT for voice and communication with hearing non signers.  Mother uses SSE and clear lip patterns and is engaged with school.</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c>
                  <a:txBody>
                    <a:bodyPr/>
                    <a:lstStyle/>
                    <a:p>
                      <a:pPr>
                        <a:lnSpc>
                          <a:spcPct val="115000"/>
                        </a:lnSpc>
                        <a:spcAft>
                          <a:spcPts val="0"/>
                        </a:spcAft>
                      </a:pPr>
                      <a:r>
                        <a:rPr lang="en-GB" sz="900" kern="1200">
                          <a:effectLst/>
                        </a:rPr>
                        <a:t>By Year 6 Child able to adapt to settings and switch between BSL, SSE and English be flexible with written and spoken English.  Child is described as a ‘keen communicator’.</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c>
                  <a:txBody>
                    <a:bodyPr/>
                    <a:lstStyle/>
                    <a:p>
                      <a:pPr>
                        <a:lnSpc>
                          <a:spcPct val="115000"/>
                        </a:lnSpc>
                        <a:spcAft>
                          <a:spcPts val="0"/>
                        </a:spcAft>
                      </a:pPr>
                      <a:r>
                        <a:rPr lang="en-GB" sz="900" kern="1200" dirty="0">
                          <a:effectLst/>
                        </a:rPr>
                        <a:t>Highly skilled language and communication support professionals to match and stretch child’s development.</a:t>
                      </a:r>
                      <a:endParaRPr lang="en-GB" sz="800" dirty="0">
                        <a:effectLst/>
                      </a:endParaRPr>
                    </a:p>
                    <a:p>
                      <a:pPr>
                        <a:lnSpc>
                          <a:spcPct val="115000"/>
                        </a:lnSpc>
                        <a:spcAft>
                          <a:spcPts val="0"/>
                        </a:spcAft>
                      </a:pPr>
                      <a:r>
                        <a:rPr lang="en-GB" sz="900" kern="1200" dirty="0">
                          <a:effectLst/>
                        </a:rPr>
                        <a:t>Importance of high skill level practitioner to support BSL development in early years, from this platform child supported to build knowledge of English and ability to adapt to environment and others. Matching development of child with appropriately highly skilled language and communication support professionals is key.</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r>
              <a:tr h="1733504">
                <a:tc>
                  <a:txBody>
                    <a:bodyPr/>
                    <a:lstStyle/>
                    <a:p>
                      <a:pPr>
                        <a:lnSpc>
                          <a:spcPct val="115000"/>
                        </a:lnSpc>
                        <a:spcAft>
                          <a:spcPts val="0"/>
                        </a:spcAft>
                      </a:pPr>
                      <a:r>
                        <a:rPr lang="en-GB" sz="900">
                          <a:effectLst/>
                        </a:rPr>
                        <a:t>6) Preschool ToD introduced BSL to child and mother, child at 3 years attended a Total Communication Unit for deaf children.  Mother attended BSL classes and was supported weekly at home by a Deaf instructor.  Continuing into primary school child has daily contact with deaf adults.</a:t>
                      </a:r>
                      <a:endParaRPr lang="en-GB" sz="800">
                        <a:effectLst/>
                      </a:endParaRPr>
                    </a:p>
                    <a:p>
                      <a:pPr>
                        <a:lnSpc>
                          <a:spcPct val="115000"/>
                        </a:lnSpc>
                        <a:spcAft>
                          <a:spcPts val="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c>
                  <a:txBody>
                    <a:bodyPr/>
                    <a:lstStyle/>
                    <a:p>
                      <a:pPr>
                        <a:lnSpc>
                          <a:spcPct val="115000"/>
                        </a:lnSpc>
                        <a:spcAft>
                          <a:spcPts val="0"/>
                        </a:spcAft>
                      </a:pPr>
                      <a:r>
                        <a:rPr lang="en-GB" sz="900">
                          <a:effectLst/>
                        </a:rPr>
                        <a:t>BSL language development for this Child has facilitated deaf identity and sense of well-being in the child.  Alongside supporting the child’s hearing mother to be better able to support the child through being able to communicate with her child, understanding behaviours and gaps in learning.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c>
                  <a:txBody>
                    <a:bodyPr/>
                    <a:lstStyle/>
                    <a:p>
                      <a:pPr>
                        <a:lnSpc>
                          <a:spcPct val="115000"/>
                        </a:lnSpc>
                        <a:spcAft>
                          <a:spcPts val="0"/>
                        </a:spcAft>
                      </a:pPr>
                      <a:r>
                        <a:rPr lang="en-GB" sz="900" dirty="0">
                          <a:effectLst/>
                        </a:rPr>
                        <a:t>Acquisition of language as a facilitator of education and important social and family tool.</a:t>
                      </a:r>
                      <a:endParaRPr lang="en-GB" sz="800" dirty="0">
                        <a:effectLst/>
                      </a:endParaRPr>
                    </a:p>
                    <a:p>
                      <a:pPr>
                        <a:lnSpc>
                          <a:spcPct val="115000"/>
                        </a:lnSpc>
                        <a:spcAft>
                          <a:spcPts val="0"/>
                        </a:spcAft>
                      </a:pPr>
                      <a:r>
                        <a:rPr lang="en-GB" sz="900" dirty="0">
                          <a:effectLst/>
                        </a:rPr>
                        <a:t>Recognition by professionals in a child’s early years of both the child and family’s possible needs to acquire language whether English or BSL, spoken or signed.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884" marR="69884" marT="34942" marB="34942"/>
                </a:tc>
              </a:tr>
            </a:tbl>
          </a:graphicData>
        </a:graphic>
      </p:graphicFrame>
      <p:sp>
        <p:nvSpPr>
          <p:cNvPr id="5" name="Rectangle 1"/>
          <p:cNvSpPr>
            <a:spLocks noChangeArrowheads="1"/>
          </p:cNvSpPr>
          <p:nvPr/>
        </p:nvSpPr>
        <p:spPr bwMode="auto">
          <a:xfrm>
            <a:off x="379413" y="262235"/>
            <a:ext cx="789613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457200" algn="l"/>
              </a:tabLst>
              <a:defRPr>
                <a:solidFill>
                  <a:schemeClr val="tx1"/>
                </a:solidFill>
                <a:latin typeface="Arial" panose="020B0604020202020204" pitchFamily="34" charset="0"/>
              </a:defRPr>
            </a:lvl1pPr>
            <a:lvl2pPr eaLnBrk="0" hangingPunct="0">
              <a:tabLst>
                <a:tab pos="457200" algn="l"/>
              </a:tabLst>
              <a:defRPr>
                <a:solidFill>
                  <a:schemeClr val="tx1"/>
                </a:solidFill>
                <a:latin typeface="Arial" panose="020B0604020202020204" pitchFamily="34" charset="0"/>
              </a:defRPr>
            </a:lvl2pPr>
            <a:lvl3pPr eaLnBrk="0" hangingPunct="0">
              <a:tabLst>
                <a:tab pos="457200" algn="l"/>
              </a:tabLst>
              <a:defRPr>
                <a:solidFill>
                  <a:schemeClr val="tx1"/>
                </a:solidFill>
                <a:latin typeface="Arial" panose="020B0604020202020204" pitchFamily="34" charset="0"/>
              </a:defRPr>
            </a:lvl3pPr>
            <a:lvl4pPr eaLnBrk="0" hangingPunct="0">
              <a:tabLst>
                <a:tab pos="457200" algn="l"/>
              </a:tabLst>
              <a:defRPr>
                <a:solidFill>
                  <a:schemeClr val="tx1"/>
                </a:solidFill>
                <a:latin typeface="Arial" panose="020B0604020202020204" pitchFamily="34" charset="0"/>
              </a:defRPr>
            </a:lvl4pPr>
            <a:lvl5pPr eaLnBrk="0" hangingPunct="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2.  	The early identification of children and young people’s needs and </a:t>
            </a: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GB" altLang="en-US" b="1" i="0" u="none" strike="noStrike" cap="none" normalizeH="0" baseline="0" dirty="0" smtClean="0">
                <a:ln>
                  <a:noFill/>
                </a:ln>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early intervention to support them </a:t>
            </a:r>
            <a:endParaRPr kumimoji="0" lang="en-GB" alt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318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ymbiosis branded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Cymbiosis branded powerpoint.pot</Template>
  <TotalTime>2126</TotalTime>
  <Words>3655</Words>
  <Application>Microsoft Office PowerPoint</Application>
  <PresentationFormat>On-screen Show (4:3)</PresentationFormat>
  <Paragraphs>223</Paragraphs>
  <Slides>18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MS Mincho</vt:lpstr>
      <vt:lpstr>ＭＳ Ｐゴシック</vt:lpstr>
      <vt:lpstr>Arial</vt:lpstr>
      <vt:lpstr>Calibri</vt:lpstr>
      <vt:lpstr>Times New Roman</vt:lpstr>
      <vt:lpstr>Cymbiosis branded powerpoint</vt:lpstr>
      <vt:lpstr>PowerPoint Presentation</vt:lpstr>
      <vt:lpstr>PowerPoint Presentation</vt:lpstr>
      <vt:lpstr>PowerPoint Presentation</vt:lpstr>
      <vt:lpstr>PowerPoint Presentation</vt:lpstr>
      <vt:lpstr>PowerPoint Presentation</vt:lpstr>
      <vt:lpstr>PowerPoint Presentation</vt:lpstr>
      <vt:lpstr>Supporting positive outcomes Looks like this: </vt:lpstr>
      <vt:lpstr>  1. Participation of children, their parents and young people in decision-making   </vt:lpstr>
      <vt:lpstr>PowerPoint Presentation</vt:lpstr>
      <vt:lpstr>PowerPoint Presentation</vt:lpstr>
      <vt:lpstr>PowerPoint Presentation</vt:lpstr>
      <vt:lpstr>PowerPoint Presentation</vt:lpstr>
      <vt:lpstr>PowerPoint Presentation</vt:lpstr>
      <vt:lpstr>PowerPoint Presentation</vt:lpstr>
      <vt:lpstr>Conclusions  and possible next steps…</vt:lpstr>
      <vt:lpstr>Language, Communication and Mental Health:  Why all three matter for all deaf children  and young people and what we can do</vt:lpstr>
      <vt:lpstr>PowerPoint Presentation</vt:lpstr>
      <vt:lpstr>The BSL Audit report can be found on the NatSIP website at this link. You will need to be registered and logged in to the site in order to access it.   https://www.natsip.org.uk/index.php/doc-library-login/doc_details/889-bsl-sign-systems-audit-report </vt:lpstr>
    </vt:vector>
  </TitlesOfParts>
  <Company>Cymbiosis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Rosie Rutherford</dc:creator>
  <cp:lastModifiedBy>Rosie C Denham</cp:lastModifiedBy>
  <cp:revision>46</cp:revision>
  <dcterms:created xsi:type="dcterms:W3CDTF">2011-05-12T19:55:47Z</dcterms:created>
  <dcterms:modified xsi:type="dcterms:W3CDTF">2015-07-05T21:02:20Z</dcterms:modified>
</cp:coreProperties>
</file>