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7" r:id="rId2"/>
    <p:sldId id="338" r:id="rId3"/>
    <p:sldId id="339" r:id="rId4"/>
    <p:sldId id="323" r:id="rId5"/>
    <p:sldId id="304" r:id="rId6"/>
    <p:sldId id="305" r:id="rId7"/>
    <p:sldId id="269" r:id="rId8"/>
    <p:sldId id="351" r:id="rId9"/>
    <p:sldId id="341" r:id="rId10"/>
    <p:sldId id="331" r:id="rId11"/>
    <p:sldId id="330" r:id="rId12"/>
    <p:sldId id="329" r:id="rId13"/>
    <p:sldId id="278" r:id="rId14"/>
    <p:sldId id="279" r:id="rId15"/>
    <p:sldId id="346" r:id="rId16"/>
    <p:sldId id="273" r:id="rId17"/>
    <p:sldId id="280" r:id="rId18"/>
    <p:sldId id="296" r:id="rId19"/>
    <p:sldId id="301" r:id="rId20"/>
    <p:sldId id="349" r:id="rId21"/>
    <p:sldId id="284" r:id="rId22"/>
    <p:sldId id="347" r:id="rId23"/>
    <p:sldId id="311" r:id="rId24"/>
    <p:sldId id="295" r:id="rId25"/>
    <p:sldId id="350" r:id="rId26"/>
    <p:sldId id="324" r:id="rId27"/>
    <p:sldId id="33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08" y="456"/>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2092F-79F8-42C1-8009-5508C8BB5BAB}" type="datetimeFigureOut">
              <a:rPr lang="en-GB" smtClean="0"/>
              <a:t>23/07/2015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5EEBC-0F47-477A-B5BE-F617248E31B3}" type="slidenum">
              <a:rPr lang="en-GB" smtClean="0"/>
              <a:t>‹#›</a:t>
            </a:fld>
            <a:endParaRPr lang="en-GB"/>
          </a:p>
        </p:txBody>
      </p:sp>
    </p:spTree>
    <p:extLst>
      <p:ext uri="{BB962C8B-B14F-4D97-AF65-F5344CB8AC3E}">
        <p14:creationId xmlns:p14="http://schemas.microsoft.com/office/powerpoint/2010/main" val="224614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1530BB-B5FE-4F61-ADB8-7274E021A93F}" type="datetimeFigureOut">
              <a:rPr lang="en-GB" smtClean="0"/>
              <a:t>23/07/2015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385016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1530BB-B5FE-4F61-ADB8-7274E021A93F}" type="datetimeFigureOut">
              <a:rPr lang="en-GB" smtClean="0"/>
              <a:t>23/07/2015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239570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1530BB-B5FE-4F61-ADB8-7274E021A93F}" type="datetimeFigureOut">
              <a:rPr lang="en-GB" smtClean="0"/>
              <a:t>23/07/2015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281536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1530BB-B5FE-4F61-ADB8-7274E021A93F}" type="datetimeFigureOut">
              <a:rPr lang="en-GB" smtClean="0"/>
              <a:t>23/07/2015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147940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530BB-B5FE-4F61-ADB8-7274E021A93F}" type="datetimeFigureOut">
              <a:rPr lang="en-GB" smtClean="0"/>
              <a:t>23/07/2015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71507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1530BB-B5FE-4F61-ADB8-7274E021A93F}" type="datetimeFigureOut">
              <a:rPr lang="en-GB" smtClean="0"/>
              <a:t>23/07/2015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331184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1530BB-B5FE-4F61-ADB8-7274E021A93F}" type="datetimeFigureOut">
              <a:rPr lang="en-GB" smtClean="0"/>
              <a:t>23/07/2015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151410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1530BB-B5FE-4F61-ADB8-7274E021A93F}" type="datetimeFigureOut">
              <a:rPr lang="en-GB" smtClean="0"/>
              <a:t>23/07/2015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38650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530BB-B5FE-4F61-ADB8-7274E021A93F}" type="datetimeFigureOut">
              <a:rPr lang="en-GB" smtClean="0"/>
              <a:t>23/07/2015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299401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530BB-B5FE-4F61-ADB8-7274E021A93F}" type="datetimeFigureOut">
              <a:rPr lang="en-GB" smtClean="0"/>
              <a:t>23/07/2015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362053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530BB-B5FE-4F61-ADB8-7274E021A93F}" type="datetimeFigureOut">
              <a:rPr lang="en-GB" smtClean="0"/>
              <a:t>23/07/2015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F7E5F-2FE3-4783-8472-69A32E80E862}" type="slidenum">
              <a:rPr lang="en-GB" smtClean="0"/>
              <a:t>‹#›</a:t>
            </a:fld>
            <a:endParaRPr lang="en-GB"/>
          </a:p>
        </p:txBody>
      </p:sp>
    </p:spTree>
    <p:extLst>
      <p:ext uri="{BB962C8B-B14F-4D97-AF65-F5344CB8AC3E}">
        <p14:creationId xmlns:p14="http://schemas.microsoft.com/office/powerpoint/2010/main" val="326204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530BB-B5FE-4F61-ADB8-7274E021A93F}" type="datetimeFigureOut">
              <a:rPr lang="en-GB" smtClean="0"/>
              <a:t>23/07/2015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F7E5F-2FE3-4783-8472-69A32E80E862}" type="slidenum">
              <a:rPr lang="en-GB" smtClean="0"/>
              <a:t>‹#›</a:t>
            </a:fld>
            <a:endParaRPr lang="en-GB"/>
          </a:p>
        </p:txBody>
      </p:sp>
    </p:spTree>
    <p:extLst>
      <p:ext uri="{BB962C8B-B14F-4D97-AF65-F5344CB8AC3E}">
        <p14:creationId xmlns:p14="http://schemas.microsoft.com/office/powerpoint/2010/main" val="188767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mailto:Brian.publicaffairs@gmai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The New SEND Reforms 9 months on-how are </a:t>
            </a:r>
            <a:r>
              <a:rPr lang="en-GB" b="1" dirty="0"/>
              <a:t>they working </a:t>
            </a:r>
            <a:r>
              <a:rPr lang="en-GB" b="1" dirty="0" smtClean="0"/>
              <a:t>out?</a:t>
            </a:r>
            <a:endParaRPr lang="en-GB" dirty="0"/>
          </a:p>
        </p:txBody>
      </p:sp>
      <p:sp>
        <p:nvSpPr>
          <p:cNvPr id="3" name="Subtitle 2"/>
          <p:cNvSpPr>
            <a:spLocks noGrp="1"/>
          </p:cNvSpPr>
          <p:nvPr>
            <p:ph type="subTitle" idx="1"/>
          </p:nvPr>
        </p:nvSpPr>
        <p:spPr/>
        <p:txBody>
          <a:bodyPr/>
          <a:lstStyle/>
          <a:p>
            <a:r>
              <a:rPr lang="en-GB" dirty="0" smtClean="0"/>
              <a:t>Brian Lamb OBE</a:t>
            </a:r>
          </a:p>
        </p:txBody>
      </p:sp>
    </p:spTree>
    <p:extLst>
      <p:ext uri="{BB962C8B-B14F-4D97-AF65-F5344CB8AC3E}">
        <p14:creationId xmlns:p14="http://schemas.microsoft.com/office/powerpoint/2010/main" val="32327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Levels of Change</a:t>
            </a:r>
            <a:endParaRPr lang="en-GB" dirty="0"/>
          </a:p>
        </p:txBody>
      </p:sp>
      <p:sp>
        <p:nvSpPr>
          <p:cNvPr id="3" name="Content Placeholder 2"/>
          <p:cNvSpPr>
            <a:spLocks noGrp="1"/>
          </p:cNvSpPr>
          <p:nvPr>
            <p:ph idx="1"/>
          </p:nvPr>
        </p:nvSpPr>
        <p:spPr/>
        <p:txBody>
          <a:bodyPr>
            <a:normAutofit/>
          </a:bodyPr>
          <a:lstStyle/>
          <a:p>
            <a:r>
              <a:rPr lang="en-GB" dirty="0" smtClean="0"/>
              <a:t>At the level of the Local Offer-the overall strategic development of services and information about them</a:t>
            </a:r>
          </a:p>
          <a:p>
            <a:r>
              <a:rPr lang="en-GB" dirty="0"/>
              <a:t>At the level of Schools through the Schools Information Report and SEN Policy</a:t>
            </a:r>
          </a:p>
          <a:p>
            <a:r>
              <a:rPr lang="en-GB" dirty="0" smtClean="0"/>
              <a:t>At </a:t>
            </a:r>
            <a:r>
              <a:rPr lang="en-GB" dirty="0"/>
              <a:t>the level of individual service provision through the EHC Plan and through the graduated </a:t>
            </a:r>
            <a:r>
              <a:rPr lang="en-GB" dirty="0" smtClean="0"/>
              <a:t>response</a:t>
            </a:r>
            <a:endParaRPr lang="en-GB" dirty="0"/>
          </a:p>
        </p:txBody>
      </p:sp>
    </p:spTree>
    <p:extLst>
      <p:ext uri="{BB962C8B-B14F-4D97-AF65-F5344CB8AC3E}">
        <p14:creationId xmlns:p14="http://schemas.microsoft.com/office/powerpoint/2010/main" val="64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 </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Section 19</a:t>
            </a:r>
          </a:p>
          <a:p>
            <a:r>
              <a:rPr lang="en-GB" dirty="0"/>
              <a:t>“support the child and his or her parent, or the young person, in order to </a:t>
            </a:r>
            <a:r>
              <a:rPr lang="en-GB" b="1" dirty="0"/>
              <a:t>facilitate the development of the child or young person and to help him or her achieve the best possible educational and other outcomes</a:t>
            </a:r>
            <a:r>
              <a:rPr lang="en-GB" dirty="0" smtClean="0"/>
              <a:t>”</a:t>
            </a:r>
          </a:p>
          <a:p>
            <a:r>
              <a:rPr lang="en-GB" dirty="0" smtClean="0"/>
              <a:t>More specific than “best endeavours” which is also retained</a:t>
            </a:r>
          </a:p>
          <a:p>
            <a:r>
              <a:rPr lang="en-GB" dirty="0" smtClean="0"/>
              <a:t>Outcomes focus also at the centre of the Education Health and Care Plan and the new graduated response</a:t>
            </a:r>
            <a:endParaRPr lang="en-GB" dirty="0"/>
          </a:p>
        </p:txBody>
      </p:sp>
    </p:spTree>
    <p:extLst>
      <p:ext uri="{BB962C8B-B14F-4D97-AF65-F5344CB8AC3E}">
        <p14:creationId xmlns:p14="http://schemas.microsoft.com/office/powerpoint/2010/main" val="38493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Offer</a:t>
            </a:r>
            <a:endParaRPr lang="en-GB" dirty="0"/>
          </a:p>
        </p:txBody>
      </p:sp>
      <p:sp>
        <p:nvSpPr>
          <p:cNvPr id="3" name="Content Placeholder 2"/>
          <p:cNvSpPr>
            <a:spLocks noGrp="1"/>
          </p:cNvSpPr>
          <p:nvPr>
            <p:ph idx="1"/>
          </p:nvPr>
        </p:nvSpPr>
        <p:spPr>
          <a:xfrm>
            <a:off x="457200" y="1600200"/>
            <a:ext cx="8229600" cy="5069160"/>
          </a:xfrm>
        </p:spPr>
        <p:txBody>
          <a:bodyPr>
            <a:normAutofit fontScale="92500" lnSpcReduction="10000"/>
          </a:bodyPr>
          <a:lstStyle/>
          <a:p>
            <a:pPr marL="0" indent="0">
              <a:buNone/>
            </a:pPr>
            <a:r>
              <a:rPr lang="en-GB" dirty="0" smtClean="0"/>
              <a:t>4.2 </a:t>
            </a:r>
            <a:r>
              <a:rPr lang="en-GB" dirty="0"/>
              <a:t>of the Code of Practice</a:t>
            </a:r>
            <a:r>
              <a:rPr lang="en-GB" dirty="0" smtClean="0"/>
              <a:t>:</a:t>
            </a:r>
          </a:p>
          <a:p>
            <a:pPr marL="0" indent="0">
              <a:buNone/>
            </a:pPr>
            <a:r>
              <a:rPr lang="en-GB" dirty="0" smtClean="0"/>
              <a:t>‘</a:t>
            </a:r>
            <a:r>
              <a:rPr lang="en-GB" dirty="0"/>
              <a:t>The Local Offer has two key purposes:</a:t>
            </a:r>
          </a:p>
          <a:p>
            <a:r>
              <a:rPr lang="en-GB" dirty="0" smtClean="0"/>
              <a:t>To </a:t>
            </a:r>
            <a:r>
              <a:rPr lang="en-GB" dirty="0"/>
              <a:t>provide clear, comprehensive, accessible and up-to-date information about the available provision and how to access it, and</a:t>
            </a:r>
          </a:p>
          <a:p>
            <a:r>
              <a:rPr lang="en-GB" dirty="0" smtClean="0"/>
              <a:t>To </a:t>
            </a:r>
            <a:r>
              <a:rPr lang="en-GB" dirty="0"/>
              <a:t>make provision more responsive to local needs and aspirations by directly involving disabled children and those with SEN and their parents, and disabled young people and those with SEN, and service providers in its development and review</a:t>
            </a:r>
            <a:r>
              <a:rPr lang="en-GB" dirty="0" smtClean="0"/>
              <a:t>.’</a:t>
            </a:r>
          </a:p>
          <a:p>
            <a:endParaRPr lang="en-GB" dirty="0"/>
          </a:p>
        </p:txBody>
      </p:sp>
    </p:spTree>
    <p:extLst>
      <p:ext uri="{BB962C8B-B14F-4D97-AF65-F5344CB8AC3E}">
        <p14:creationId xmlns:p14="http://schemas.microsoft.com/office/powerpoint/2010/main" val="101571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has been happening?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Parents and young people have been involved in the production of the Local Offer though;</a:t>
            </a:r>
          </a:p>
          <a:p>
            <a:pPr lvl="1"/>
            <a:r>
              <a:rPr lang="en-GB" dirty="0" smtClean="0"/>
              <a:t>Sitting on strategic committee’s at LA level helping with the content, design and presentation of the Offer</a:t>
            </a:r>
          </a:p>
          <a:p>
            <a:pPr lvl="1"/>
            <a:r>
              <a:rPr lang="en-GB" dirty="0" smtClean="0"/>
              <a:t>Consulting parents and young people through public meetings, working groups and online consultations</a:t>
            </a:r>
          </a:p>
          <a:p>
            <a:pPr lvl="1"/>
            <a:r>
              <a:rPr lang="en-GB" dirty="0" smtClean="0"/>
              <a:t>User groups looking at ease of access to testing how well it works </a:t>
            </a:r>
          </a:p>
          <a:p>
            <a:pPr lvl="1"/>
            <a:r>
              <a:rPr lang="en-GB" dirty="0" smtClean="0"/>
              <a:t>Developing local consultation forums</a:t>
            </a:r>
          </a:p>
          <a:p>
            <a:pPr lvl="1"/>
            <a:r>
              <a:rPr lang="en-GB" dirty="0" smtClean="0"/>
              <a:t>Linking with local impairment specific forms and groups</a:t>
            </a:r>
            <a:endParaRPr lang="en-GB" dirty="0"/>
          </a:p>
        </p:txBody>
      </p:sp>
    </p:spTree>
    <p:extLst>
      <p:ext uri="{BB962C8B-B14F-4D97-AF65-F5344CB8AC3E}">
        <p14:creationId xmlns:p14="http://schemas.microsoft.com/office/powerpoint/2010/main" val="75248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Offer Challenges </a:t>
            </a:r>
            <a:endParaRPr lang="en-GB" dirty="0"/>
          </a:p>
        </p:txBody>
      </p:sp>
      <p:sp>
        <p:nvSpPr>
          <p:cNvPr id="3" name="Content Placeholder 2"/>
          <p:cNvSpPr>
            <a:spLocks noGrp="1"/>
          </p:cNvSpPr>
          <p:nvPr>
            <p:ph idx="1"/>
          </p:nvPr>
        </p:nvSpPr>
        <p:spPr/>
        <p:txBody>
          <a:bodyPr>
            <a:normAutofit/>
          </a:bodyPr>
          <a:lstStyle/>
          <a:p>
            <a:r>
              <a:rPr lang="en-GB" dirty="0" smtClean="0"/>
              <a:t>Review on at least a yearly basis-how is this going to take place what mechanisms have been put in place?</a:t>
            </a:r>
          </a:p>
          <a:p>
            <a:r>
              <a:rPr lang="en-GB" dirty="0" smtClean="0"/>
              <a:t>Ensuring that parents and young peoples voices continue to be included </a:t>
            </a:r>
          </a:p>
          <a:p>
            <a:r>
              <a:rPr lang="en-GB" dirty="0" smtClean="0"/>
              <a:t>Ensuring that comments on the adequacy of the Offer are acted upon and services developed </a:t>
            </a:r>
          </a:p>
        </p:txBody>
      </p:sp>
    </p:spTree>
    <p:extLst>
      <p:ext uri="{BB962C8B-B14F-4D97-AF65-F5344CB8AC3E}">
        <p14:creationId xmlns:p14="http://schemas.microsoft.com/office/powerpoint/2010/main" val="273547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 Health and Care Plans</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r>
              <a:rPr lang="en-GB" dirty="0" smtClean="0"/>
              <a:t>Personalisation-Plans fit around the young person and family's aspirations and needs</a:t>
            </a:r>
          </a:p>
          <a:p>
            <a:r>
              <a:rPr lang="en-GB" dirty="0" smtClean="0"/>
              <a:t>Duty to jointly commission across Education, Health and Social Care-major driver of culture change? </a:t>
            </a:r>
          </a:p>
          <a:p>
            <a:r>
              <a:rPr lang="en-GB" dirty="0" smtClean="0"/>
              <a:t>Extension of Education, Health and Care Plans to age 25-new individual rights post 16 though obligations still not clear post 19? </a:t>
            </a:r>
          </a:p>
        </p:txBody>
      </p:sp>
    </p:spTree>
    <p:extLst>
      <p:ext uri="{BB962C8B-B14F-4D97-AF65-F5344CB8AC3E}">
        <p14:creationId xmlns:p14="http://schemas.microsoft.com/office/powerpoint/2010/main" val="2311497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EHC Plans</a:t>
            </a:r>
            <a:endParaRPr lang="en-GB"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pPr marL="0" indent="0">
              <a:buNone/>
            </a:pPr>
            <a:r>
              <a:rPr lang="en-GB" dirty="0" smtClean="0"/>
              <a:t>“It is vital that a timely process is supported by </a:t>
            </a:r>
            <a:r>
              <a:rPr lang="en-GB" b="1" dirty="0" smtClean="0"/>
              <a:t>high quality engagement with the child and his or her parents </a:t>
            </a:r>
            <a:r>
              <a:rPr lang="en-GB" dirty="0" smtClean="0"/>
              <a:t>or the young person throughout the assessment, planning and review process.”</a:t>
            </a:r>
          </a:p>
          <a:p>
            <a:pPr marL="0" indent="0">
              <a:buNone/>
            </a:pPr>
            <a:r>
              <a:rPr lang="en-GB" dirty="0" err="1" smtClean="0"/>
              <a:t>CoP</a:t>
            </a:r>
            <a:r>
              <a:rPr lang="en-GB" dirty="0" smtClean="0"/>
              <a:t> 9.7 </a:t>
            </a:r>
          </a:p>
          <a:p>
            <a:pPr marL="0" indent="0">
              <a:buNone/>
            </a:pPr>
            <a:endParaRPr lang="en-GB" dirty="0" smtClean="0"/>
          </a:p>
          <a:p>
            <a:pPr marL="0" indent="0">
              <a:buNone/>
            </a:pPr>
            <a:r>
              <a:rPr lang="en-GB" dirty="0" smtClean="0"/>
              <a:t>“Local authorities </a:t>
            </a:r>
            <a:r>
              <a:rPr lang="en-GB" b="1" dirty="0" smtClean="0"/>
              <a:t>must consult the child and the child’s parent or the young person throughout the process of assessment and production of an EHC plan</a:t>
            </a:r>
            <a:r>
              <a:rPr lang="en-GB" dirty="0" smtClean="0"/>
              <a:t>…..Planning should start with the individual and local authorities must have regard to the views, wishes and feelings of the child, child’s parent or young person, their aspirations, </a:t>
            </a:r>
            <a:r>
              <a:rPr lang="en-GB" b="1" dirty="0" smtClean="0"/>
              <a:t>the outcomes they wish to seek and the support they need to achieve them</a:t>
            </a:r>
            <a:r>
              <a:rPr lang="en-GB" dirty="0" smtClean="0"/>
              <a:t>. It should enable children, young people and parents to have more control over decisions about their support including the use of a Personal Budget for those with an EHC plan.” </a:t>
            </a:r>
          </a:p>
          <a:p>
            <a:pPr marL="0" indent="0">
              <a:buNone/>
            </a:pPr>
            <a:r>
              <a:rPr lang="en-GB" dirty="0" err="1" smtClean="0"/>
              <a:t>CoP</a:t>
            </a:r>
            <a:r>
              <a:rPr lang="en-GB" dirty="0" smtClean="0"/>
              <a:t> 9.21</a:t>
            </a:r>
            <a:endParaRPr lang="en-GB" dirty="0"/>
          </a:p>
        </p:txBody>
      </p:sp>
    </p:spTree>
    <p:extLst>
      <p:ext uri="{BB962C8B-B14F-4D97-AF65-F5344CB8AC3E}">
        <p14:creationId xmlns:p14="http://schemas.microsoft.com/office/powerpoint/2010/main" val="162447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has been happening-EHC Plans?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Many authorities adopting person centred planning approach for ECH Plans-early feedback is that these are more popular with parents but still issues about involvement of Health and Social Care</a:t>
            </a:r>
          </a:p>
          <a:p>
            <a:r>
              <a:rPr lang="en-GB" dirty="0" smtClean="0"/>
              <a:t>Transition meetings often being done with schools staff-issues of competence and training but schools staff are also often trusted by parents</a:t>
            </a:r>
          </a:p>
          <a:p>
            <a:r>
              <a:rPr lang="en-GB" dirty="0" smtClean="0"/>
              <a:t>Parents and young people are feeling more involved in the process where it is being done in a more person centred way</a:t>
            </a:r>
          </a:p>
        </p:txBody>
      </p:sp>
    </p:spTree>
    <p:extLst>
      <p:ext uri="{BB962C8B-B14F-4D97-AF65-F5344CB8AC3E}">
        <p14:creationId xmlns:p14="http://schemas.microsoft.com/office/powerpoint/2010/main" val="256178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Time taken to do new process still a major challenge if LA’s are to deliver new levels of parental and young persons engagement</a:t>
            </a:r>
          </a:p>
          <a:p>
            <a:r>
              <a:rPr lang="en-GB" dirty="0" smtClean="0"/>
              <a:t>Ensuring that provision is developed locally which provides a good “offer” for young people  </a:t>
            </a:r>
          </a:p>
          <a:p>
            <a:r>
              <a:rPr lang="en-GB" dirty="0" smtClean="0"/>
              <a:t>How to write plans which are really Outcome focused not just provision led</a:t>
            </a:r>
          </a:p>
          <a:p>
            <a:r>
              <a:rPr lang="en-GB" dirty="0" smtClean="0"/>
              <a:t>Examples of how not to do it from recent plans;</a:t>
            </a:r>
          </a:p>
          <a:p>
            <a:pPr lvl="1"/>
            <a:r>
              <a:rPr lang="en-GB" dirty="0" smtClean="0"/>
              <a:t>Outcome is to get a plan</a:t>
            </a:r>
          </a:p>
          <a:p>
            <a:pPr lvl="1"/>
            <a:r>
              <a:rPr lang="en-GB" dirty="0" smtClean="0"/>
              <a:t>Outcome is to get a speech therapist</a:t>
            </a:r>
          </a:p>
          <a:p>
            <a:pPr lvl="1"/>
            <a:r>
              <a:rPr lang="en-GB" dirty="0" smtClean="0"/>
              <a:t>Outcome is to be a ski instructor </a:t>
            </a:r>
          </a:p>
        </p:txBody>
      </p:sp>
    </p:spTree>
    <p:extLst>
      <p:ext uri="{BB962C8B-B14F-4D97-AF65-F5344CB8AC3E}">
        <p14:creationId xmlns:p14="http://schemas.microsoft.com/office/powerpoint/2010/main" val="382827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well is it working? </a:t>
            </a:r>
            <a:endParaRPr lang="en-GB" dirty="0"/>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r>
              <a:rPr lang="en-GB" dirty="0"/>
              <a:t>72% of respondents were moderately to extremely confident that the education, health and care assessment pathway that their Local Authority has developed with parents, young people and partners, is compliant with the law.</a:t>
            </a:r>
          </a:p>
          <a:p>
            <a:r>
              <a:rPr lang="en-GB" dirty="0" smtClean="0"/>
              <a:t>69</a:t>
            </a:r>
            <a:r>
              <a:rPr lang="en-GB" dirty="0"/>
              <a:t>% of respondents were moderately to extremely confident that the education, health and care assessment pathway that their Local Authority has developed with parents, young people and partners will meet the 20 week statutory deadline.</a:t>
            </a:r>
          </a:p>
          <a:p>
            <a:r>
              <a:rPr lang="en-GB" dirty="0" smtClean="0"/>
              <a:t>84</a:t>
            </a:r>
            <a:r>
              <a:rPr lang="en-GB" dirty="0"/>
              <a:t>% of respondents confirmed that their Local Authorities’ local offer include information about sources of information, advice and support in the LA’s area relating to SEN and disabilities, including Independent Supporters.</a:t>
            </a:r>
          </a:p>
          <a:p>
            <a:r>
              <a:rPr lang="en-GB" dirty="0" smtClean="0"/>
              <a:t>Only </a:t>
            </a:r>
            <a:r>
              <a:rPr lang="en-GB" dirty="0"/>
              <a:t>28% of respondents stated their local offer covered information about the Local Authorities’ accessibility strategy.</a:t>
            </a:r>
          </a:p>
          <a:p>
            <a:r>
              <a:rPr lang="en-GB" dirty="0" smtClean="0"/>
              <a:t>45</a:t>
            </a:r>
            <a:r>
              <a:rPr lang="en-GB" dirty="0"/>
              <a:t>% of respondents confirmed that most to all of the schools in their Local Authority has a clear system for identifying and responding to SEN, including SEN support, however 27% did not know.</a:t>
            </a:r>
          </a:p>
          <a:p>
            <a:r>
              <a:rPr lang="en-GB" dirty="0" smtClean="0"/>
              <a:t>64</a:t>
            </a:r>
            <a:r>
              <a:rPr lang="en-GB" dirty="0"/>
              <a:t>% of respondents confirmed that their Local Authorities’ impartial information, advice and support is well developed or fully in line with the new requirements.</a:t>
            </a:r>
          </a:p>
          <a:p>
            <a:r>
              <a:rPr lang="en-GB" dirty="0" smtClean="0"/>
              <a:t>90</a:t>
            </a:r>
            <a:r>
              <a:rPr lang="en-GB" dirty="0"/>
              <a:t>% confirmed their IAS service has an offer for parents/carers, 75% confirmed it has an offer to young people and 72% confirmed it had an offer to children.</a:t>
            </a:r>
          </a:p>
          <a:p>
            <a:pPr marL="0" indent="0">
              <a:buNone/>
            </a:pPr>
            <a:r>
              <a:rPr lang="en-GB" dirty="0"/>
              <a:t>Parent Carer Forums Survey </a:t>
            </a:r>
            <a:r>
              <a:rPr lang="en-GB" dirty="0" smtClean="0"/>
              <a:t>4: </a:t>
            </a:r>
            <a:r>
              <a:rPr lang="en-GB" dirty="0"/>
              <a:t>- Implementation of the SEND </a:t>
            </a:r>
            <a:r>
              <a:rPr lang="en-GB" dirty="0" smtClean="0"/>
              <a:t>Reforms April 2015</a:t>
            </a:r>
            <a:endParaRPr lang="en-GB" dirty="0"/>
          </a:p>
        </p:txBody>
      </p:sp>
    </p:spTree>
    <p:extLst>
      <p:ext uri="{BB962C8B-B14F-4D97-AF65-F5344CB8AC3E}">
        <p14:creationId xmlns:p14="http://schemas.microsoft.com/office/powerpoint/2010/main" val="115064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this…..?</a:t>
            </a:r>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34920"/>
            <a:ext cx="7920880" cy="454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77172" y="3501008"/>
            <a:ext cx="3167236" cy="86409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Welcome to the Special Educational Needs and Disability Maze</a:t>
            </a:r>
            <a:endParaRPr lang="en-GB" dirty="0">
              <a:solidFill>
                <a:schemeClr val="tx1"/>
              </a:solidFill>
            </a:endParaRPr>
          </a:p>
        </p:txBody>
      </p:sp>
      <p:sp>
        <p:nvSpPr>
          <p:cNvPr id="4" name="Rectangle 3"/>
          <p:cNvSpPr/>
          <p:nvPr/>
        </p:nvSpPr>
        <p:spPr>
          <a:xfrm>
            <a:off x="863587" y="2958492"/>
            <a:ext cx="1224136" cy="2880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solidFill>
                  <a:schemeClr val="tx1"/>
                </a:solidFill>
              </a:rPr>
              <a:t>School Action </a:t>
            </a:r>
            <a:endParaRPr lang="en-GB" sz="1050" dirty="0">
              <a:solidFill>
                <a:schemeClr val="tx1"/>
              </a:solidFill>
            </a:endParaRPr>
          </a:p>
        </p:txBody>
      </p:sp>
      <p:sp>
        <p:nvSpPr>
          <p:cNvPr id="9" name="Rectangle 8"/>
          <p:cNvSpPr/>
          <p:nvPr/>
        </p:nvSpPr>
        <p:spPr>
          <a:xfrm>
            <a:off x="4321088" y="3006493"/>
            <a:ext cx="1512168" cy="2880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solidFill>
                  <a:schemeClr val="tx1"/>
                </a:solidFill>
              </a:rPr>
              <a:t>School Action Plus </a:t>
            </a:r>
            <a:endParaRPr lang="en-GB" sz="1050" dirty="0">
              <a:solidFill>
                <a:schemeClr val="tx1"/>
              </a:solidFill>
            </a:endParaRPr>
          </a:p>
        </p:txBody>
      </p:sp>
      <p:sp>
        <p:nvSpPr>
          <p:cNvPr id="12" name="Rectangle 11"/>
          <p:cNvSpPr/>
          <p:nvPr/>
        </p:nvSpPr>
        <p:spPr>
          <a:xfrm>
            <a:off x="3962164" y="1190905"/>
            <a:ext cx="1115008" cy="2880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Statements</a:t>
            </a:r>
            <a:r>
              <a:rPr lang="en-GB" sz="1050" dirty="0" smtClean="0">
                <a:solidFill>
                  <a:schemeClr val="tx1"/>
                </a:solidFill>
              </a:rPr>
              <a:t> </a:t>
            </a:r>
            <a:endParaRPr lang="en-GB" sz="1050" dirty="0">
              <a:solidFill>
                <a:schemeClr val="tx1"/>
              </a:solidFill>
            </a:endParaRPr>
          </a:p>
        </p:txBody>
      </p:sp>
      <p:sp>
        <p:nvSpPr>
          <p:cNvPr id="5" name="Right Arrow 4"/>
          <p:cNvSpPr/>
          <p:nvPr/>
        </p:nvSpPr>
        <p:spPr>
          <a:xfrm rot="10950090">
            <a:off x="1959594" y="3048948"/>
            <a:ext cx="288032" cy="144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5833256" y="3026029"/>
            <a:ext cx="394928" cy="144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6200000">
            <a:off x="4880014" y="1278044"/>
            <a:ext cx="66163" cy="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5400000">
            <a:off x="3713076" y="2421395"/>
            <a:ext cx="322920" cy="35679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dirty="0" smtClean="0">
                <a:solidFill>
                  <a:schemeClr val="tx1"/>
                </a:solidFill>
              </a:rPr>
              <a:t>IEP’s </a:t>
            </a:r>
            <a:endParaRPr lang="en-GB" sz="1100" dirty="0">
              <a:solidFill>
                <a:schemeClr val="tx1"/>
              </a:solidFill>
            </a:endParaRPr>
          </a:p>
        </p:txBody>
      </p:sp>
      <p:sp>
        <p:nvSpPr>
          <p:cNvPr id="13" name="Right Arrow 12"/>
          <p:cNvSpPr/>
          <p:nvPr/>
        </p:nvSpPr>
        <p:spPr>
          <a:xfrm rot="10800000">
            <a:off x="4909668" y="3843198"/>
            <a:ext cx="430932" cy="233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99592" y="3501008"/>
            <a:ext cx="1152128" cy="7200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Health and Social Care second exit on the right </a:t>
            </a:r>
            <a:endParaRPr lang="en-GB" sz="1400" dirty="0">
              <a:solidFill>
                <a:schemeClr val="tx1"/>
              </a:solidFill>
            </a:endParaRPr>
          </a:p>
        </p:txBody>
      </p:sp>
      <p:cxnSp>
        <p:nvCxnSpPr>
          <p:cNvPr id="17" name="Elbow Connector 16"/>
          <p:cNvCxnSpPr/>
          <p:nvPr/>
        </p:nvCxnSpPr>
        <p:spPr>
          <a:xfrm flipV="1">
            <a:off x="2051720" y="3733666"/>
            <a:ext cx="720080" cy="36004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a:off x="3743502" y="2916160"/>
            <a:ext cx="144016" cy="253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7536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Authorities View</a:t>
            </a:r>
            <a:endParaRPr lang="en-GB" dirty="0"/>
          </a:p>
        </p:txBody>
      </p:sp>
      <p:sp>
        <p:nvSpPr>
          <p:cNvPr id="3" name="Content Placeholder 2"/>
          <p:cNvSpPr>
            <a:spLocks noGrp="1"/>
          </p:cNvSpPr>
          <p:nvPr>
            <p:ph idx="1"/>
          </p:nvPr>
        </p:nvSpPr>
        <p:spPr>
          <a:xfrm>
            <a:off x="457200" y="1600200"/>
            <a:ext cx="8229600" cy="5069160"/>
          </a:xfrm>
        </p:spPr>
        <p:txBody>
          <a:bodyPr>
            <a:normAutofit fontScale="62500" lnSpcReduction="20000"/>
          </a:bodyPr>
          <a:lstStyle/>
          <a:p>
            <a:r>
              <a:rPr lang="en-GB" dirty="0"/>
              <a:t>93% of LAs who responded felt that practitioners are ensuring that families are experiencing person-centred reviews as part of the EHC needs and assessment pathways extremely well or quite well.</a:t>
            </a:r>
          </a:p>
          <a:p>
            <a:r>
              <a:rPr lang="en-GB" dirty="0" smtClean="0"/>
              <a:t>93</a:t>
            </a:r>
            <a:r>
              <a:rPr lang="en-GB" dirty="0"/>
              <a:t>% of LAs who responded were extremely or very confident that their EHC assessment pathways they have developed are compliant with the Code of Practice.</a:t>
            </a:r>
          </a:p>
          <a:p>
            <a:r>
              <a:rPr lang="en-GB" dirty="0" smtClean="0"/>
              <a:t>59</a:t>
            </a:r>
            <a:r>
              <a:rPr lang="en-GB" dirty="0"/>
              <a:t>% of LAs who responded were extremely or very confident that EHC plans will meet the 20 week deadline</a:t>
            </a:r>
            <a:r>
              <a:rPr lang="en-GB" dirty="0" smtClean="0"/>
              <a:t>. (only 64% actually did!)</a:t>
            </a:r>
            <a:endParaRPr lang="en-GB" dirty="0"/>
          </a:p>
          <a:p>
            <a:r>
              <a:rPr lang="en-GB" dirty="0" smtClean="0"/>
              <a:t>The </a:t>
            </a:r>
            <a:r>
              <a:rPr lang="en-GB" dirty="0"/>
              <a:t>percentage of LAs who were extremely or very confident that Year 1 Priority Transfers will be completed within the timescale has decreased from 52% in October to 40% in February</a:t>
            </a:r>
            <a:r>
              <a:rPr lang="en-GB" dirty="0" smtClean="0"/>
              <a:t>.</a:t>
            </a:r>
          </a:p>
          <a:p>
            <a:r>
              <a:rPr lang="en-GB" dirty="0"/>
              <a:t>32% of LAs stated in February they are receiving more requests for new assessments compared to the same period last year, an increase on 23% in October.</a:t>
            </a:r>
          </a:p>
          <a:p>
            <a:r>
              <a:rPr lang="en-GB" dirty="0" smtClean="0"/>
              <a:t>25</a:t>
            </a:r>
            <a:r>
              <a:rPr lang="en-GB" dirty="0"/>
              <a:t>% of respondents stated they have had the same number of new requests for assessment in the first 6 weeks of the new system compared to a year ago;</a:t>
            </a:r>
          </a:p>
          <a:p>
            <a:r>
              <a:rPr lang="en-GB" dirty="0" smtClean="0"/>
              <a:t>44</a:t>
            </a:r>
            <a:r>
              <a:rPr lang="en-GB" dirty="0"/>
              <a:t>% of respondents had had fewer requests.</a:t>
            </a:r>
          </a:p>
        </p:txBody>
      </p:sp>
    </p:spTree>
    <p:extLst>
      <p:ext uri="{BB962C8B-B14F-4D97-AF65-F5344CB8AC3E}">
        <p14:creationId xmlns:p14="http://schemas.microsoft.com/office/powerpoint/2010/main" val="3855557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sz="3200" dirty="0" smtClean="0"/>
              <a:t>Schools Duties</a:t>
            </a:r>
          </a:p>
        </p:txBody>
      </p:sp>
      <p:sp>
        <p:nvSpPr>
          <p:cNvPr id="25603" name="Content Placeholder 2"/>
          <p:cNvSpPr>
            <a:spLocks noGrp="1"/>
          </p:cNvSpPr>
          <p:nvPr>
            <p:ph idx="1"/>
          </p:nvPr>
        </p:nvSpPr>
        <p:spPr>
          <a:xfrm>
            <a:off x="457200" y="1600200"/>
            <a:ext cx="8229600" cy="5069160"/>
          </a:xfrm>
        </p:spPr>
        <p:txBody>
          <a:bodyPr/>
          <a:lstStyle/>
          <a:p>
            <a:pPr marL="457200" lvl="1" indent="0" eaLnBrk="1" hangingPunct="1">
              <a:buFontTx/>
              <a:buNone/>
              <a:defRPr/>
            </a:pPr>
            <a:r>
              <a:rPr lang="en-GB" altLang="en-US" sz="1800" dirty="0" smtClean="0"/>
              <a:t>Parents must be told when their child is identified as having SEN and a </a:t>
            </a:r>
            <a:r>
              <a:rPr lang="en-GB" altLang="en-US" sz="1800" b="1" dirty="0" smtClean="0"/>
              <a:t>plan</a:t>
            </a:r>
            <a:r>
              <a:rPr lang="en-GB" altLang="en-US" sz="1800" dirty="0" smtClean="0"/>
              <a:t> must be produced and </a:t>
            </a:r>
            <a:r>
              <a:rPr lang="en-GB" altLang="en-US" sz="1800" b="1" dirty="0" smtClean="0"/>
              <a:t>shared with the parent </a:t>
            </a:r>
            <a:r>
              <a:rPr lang="en-GB" altLang="en-US" sz="1800" dirty="0" smtClean="0"/>
              <a:t>(</a:t>
            </a:r>
            <a:r>
              <a:rPr lang="en-GB" altLang="en-US" sz="1800" dirty="0" err="1" smtClean="0"/>
              <a:t>CoP</a:t>
            </a:r>
            <a:r>
              <a:rPr lang="en-GB" altLang="en-US" sz="1800" dirty="0" smtClean="0"/>
              <a:t> 5.15 and 6.39)</a:t>
            </a:r>
          </a:p>
          <a:p>
            <a:pPr marL="457200" lvl="1" indent="0" eaLnBrk="1" hangingPunct="1">
              <a:buFontTx/>
              <a:buNone/>
              <a:defRPr/>
            </a:pPr>
            <a:r>
              <a:rPr lang="en-GB" altLang="en-US" sz="1800" dirty="0" smtClean="0"/>
              <a:t>The focus in the plan must be on </a:t>
            </a:r>
            <a:r>
              <a:rPr lang="en-GB" altLang="en-US" sz="1800" b="1" dirty="0" smtClean="0"/>
              <a:t>children and young peoples outcomes </a:t>
            </a:r>
            <a:r>
              <a:rPr lang="en-GB" altLang="en-US" sz="1800" dirty="0" smtClean="0"/>
              <a:t>(</a:t>
            </a:r>
            <a:r>
              <a:rPr lang="en-GB" altLang="en-US" sz="1800" dirty="0" err="1" smtClean="0"/>
              <a:t>CoP</a:t>
            </a:r>
            <a:r>
              <a:rPr lang="en-GB" altLang="en-US" sz="1800" dirty="0" smtClean="0"/>
              <a:t>  6.40-41)</a:t>
            </a:r>
          </a:p>
          <a:p>
            <a:pPr marL="457200" lvl="1" indent="0" eaLnBrk="1" hangingPunct="1">
              <a:buFontTx/>
              <a:buNone/>
              <a:defRPr/>
            </a:pPr>
            <a:r>
              <a:rPr lang="en-GB" altLang="en-US" sz="1800" dirty="0" smtClean="0"/>
              <a:t>Children and Young People are </a:t>
            </a:r>
            <a:r>
              <a:rPr lang="en-GB" altLang="en-US" sz="1800" b="1" dirty="0" smtClean="0"/>
              <a:t>routinely involved </a:t>
            </a:r>
            <a:r>
              <a:rPr lang="en-GB" altLang="en-US" sz="1800" dirty="0" smtClean="0"/>
              <a:t>in those discussion where appropriate (</a:t>
            </a:r>
            <a:r>
              <a:rPr lang="en-GB" altLang="en-US" sz="1800" dirty="0" err="1" smtClean="0"/>
              <a:t>CoP</a:t>
            </a:r>
            <a:r>
              <a:rPr lang="en-GB" altLang="en-US" sz="1800" dirty="0" smtClean="0"/>
              <a:t> 1.1-2) </a:t>
            </a:r>
          </a:p>
          <a:p>
            <a:pPr marL="457200" lvl="1" indent="0" eaLnBrk="1" hangingPunct="1">
              <a:buFontTx/>
              <a:buNone/>
              <a:defRPr/>
            </a:pPr>
            <a:r>
              <a:rPr lang="en-GB" altLang="en-US" sz="1800" dirty="0" smtClean="0"/>
              <a:t>Schools </a:t>
            </a:r>
            <a:r>
              <a:rPr lang="en-GB" altLang="en-US" sz="1800" b="1" dirty="0" smtClean="0"/>
              <a:t>should meet with parents at least three times a year </a:t>
            </a:r>
            <a:r>
              <a:rPr lang="en-GB" altLang="en-US" sz="1800" dirty="0" smtClean="0"/>
              <a:t>to discuss progress and interventions (</a:t>
            </a:r>
            <a:r>
              <a:rPr lang="en-GB" altLang="en-US" sz="1800" dirty="0" err="1" smtClean="0"/>
              <a:t>CoP</a:t>
            </a:r>
            <a:r>
              <a:rPr lang="en-GB" altLang="en-US" sz="1800" dirty="0" smtClean="0"/>
              <a:t> 6.64-66) and schools </a:t>
            </a:r>
            <a:r>
              <a:rPr lang="en-GB" altLang="en-US" sz="1800" b="1" dirty="0" smtClean="0"/>
              <a:t>must provide an annual report to parents on the child’s progress </a:t>
            </a:r>
            <a:r>
              <a:rPr lang="en-GB" altLang="en-US" sz="1800" dirty="0" smtClean="0"/>
              <a:t>(</a:t>
            </a:r>
            <a:r>
              <a:rPr lang="en-GB" altLang="en-US" sz="1800" dirty="0" err="1" smtClean="0"/>
              <a:t>CoP</a:t>
            </a:r>
            <a:r>
              <a:rPr lang="en-GB" altLang="en-US" sz="1800" dirty="0" smtClean="0"/>
              <a:t> 6.64) Schools may want to go beyond this and produce regular reports (schools will not be producing IEP’s) </a:t>
            </a:r>
          </a:p>
          <a:p>
            <a:pPr marL="457200" lvl="1" indent="0" eaLnBrk="1" hangingPunct="1">
              <a:buFontTx/>
              <a:buNone/>
              <a:defRPr/>
            </a:pPr>
            <a:r>
              <a:rPr lang="en-GB" altLang="en-US" sz="1800" b="1" dirty="0" smtClean="0"/>
              <a:t>SEN Information Report </a:t>
            </a:r>
            <a:r>
              <a:rPr lang="en-GB" altLang="en-US" sz="1800" dirty="0" smtClean="0"/>
              <a:t>paints a clear picture of what the Schools Offer is for parents, children and young people (</a:t>
            </a:r>
            <a:r>
              <a:rPr lang="en-GB" altLang="en-US" sz="1800" dirty="0" err="1" smtClean="0"/>
              <a:t>CoP</a:t>
            </a:r>
            <a:r>
              <a:rPr lang="en-GB" altLang="en-US" sz="1800" dirty="0" smtClean="0"/>
              <a:t> 6.79) Parents are involved in the production of the report.</a:t>
            </a:r>
          </a:p>
          <a:p>
            <a:pPr marL="457200" lvl="1" indent="0" eaLnBrk="1" hangingPunct="1">
              <a:buFontTx/>
              <a:buNone/>
              <a:defRPr/>
            </a:pPr>
            <a:r>
              <a:rPr lang="en-GB" altLang="en-US" sz="1800" dirty="0" smtClean="0"/>
              <a:t>There is a clear process for discussing if an </a:t>
            </a:r>
            <a:r>
              <a:rPr lang="en-GB" altLang="en-US" sz="1800" b="1" dirty="0" smtClean="0"/>
              <a:t>Education Health and Care Plan</a:t>
            </a:r>
            <a:r>
              <a:rPr lang="en-GB" altLang="en-US" sz="1800" dirty="0" smtClean="0"/>
              <a:t> is needed and young people and parents fully involved in decisions about the future (</a:t>
            </a:r>
            <a:r>
              <a:rPr lang="en-GB" altLang="en-US" sz="1800" dirty="0" err="1" smtClean="0"/>
              <a:t>CoP</a:t>
            </a:r>
            <a:r>
              <a:rPr lang="en-GB" altLang="en-US" sz="1800" dirty="0" smtClean="0"/>
              <a:t> 6.63) </a:t>
            </a:r>
          </a:p>
          <a:p>
            <a:pPr lvl="1" eaLnBrk="1" hangingPunct="1">
              <a:defRPr/>
            </a:pPr>
            <a:endParaRPr lang="en-GB"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452563"/>
            <a:ext cx="66675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89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Schools-What has been happening? </a:t>
            </a:r>
            <a:endParaRPr lang="en-GB" dirty="0"/>
          </a:p>
        </p:txBody>
      </p:sp>
      <p:sp>
        <p:nvSpPr>
          <p:cNvPr id="3" name="Content Placeholder 2"/>
          <p:cNvSpPr>
            <a:spLocks noGrp="1"/>
          </p:cNvSpPr>
          <p:nvPr>
            <p:ph idx="1"/>
          </p:nvPr>
        </p:nvSpPr>
        <p:spPr>
          <a:xfrm>
            <a:off x="457200" y="1268760"/>
            <a:ext cx="8229600" cy="5472608"/>
          </a:xfrm>
        </p:spPr>
        <p:txBody>
          <a:bodyPr>
            <a:normAutofit fontScale="77500" lnSpcReduction="20000"/>
          </a:bodyPr>
          <a:lstStyle/>
          <a:p>
            <a:r>
              <a:rPr lang="en-GB" dirty="0" smtClean="0"/>
              <a:t>Schools have been extending the principles behind person centred planning to all SEN pupils in Schools e.g. Essex One Plan</a:t>
            </a:r>
          </a:p>
          <a:p>
            <a:r>
              <a:rPr lang="en-GB" dirty="0" smtClean="0"/>
              <a:t>Schools Information Reports have now been produced by most schools but of varying quality and how many co-produced? </a:t>
            </a:r>
          </a:p>
          <a:p>
            <a:r>
              <a:rPr lang="en-GB" dirty="0" smtClean="0"/>
              <a:t>Linkages beginning to made with what is available in schools and the local offer-what is routinely available at school level for the delegated budget?</a:t>
            </a:r>
          </a:p>
          <a:p>
            <a:r>
              <a:rPr lang="en-GB" dirty="0" smtClean="0"/>
              <a:t>LA’s coproducing charters or principles for engagement with parents at any level of the system.</a:t>
            </a:r>
          </a:p>
          <a:p>
            <a:r>
              <a:rPr lang="en-GB" smtClean="0"/>
              <a:t>Tribunal will </a:t>
            </a:r>
            <a:r>
              <a:rPr lang="en-GB" dirty="0" smtClean="0"/>
              <a:t>start taking into account what Schools put in the Schools Information Report in Tribunal cases especially relevant on placement decisions.   </a:t>
            </a:r>
          </a:p>
          <a:p>
            <a:r>
              <a:rPr lang="en-GB" dirty="0" smtClean="0"/>
              <a:t>OFTED/CQC could take into account as part of new inspection framework </a:t>
            </a:r>
            <a:endParaRPr lang="en-GB" dirty="0"/>
          </a:p>
        </p:txBody>
      </p:sp>
    </p:spTree>
    <p:extLst>
      <p:ext uri="{BB962C8B-B14F-4D97-AF65-F5344CB8AC3E}">
        <p14:creationId xmlns:p14="http://schemas.microsoft.com/office/powerpoint/2010/main" val="1388049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for next stages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 We need to ensure that parental engagement is embedded as “the way we do things around here”</a:t>
            </a:r>
          </a:p>
          <a:p>
            <a:r>
              <a:rPr lang="en-GB" dirty="0" smtClean="0"/>
              <a:t>Quality and consistency of engagement in producing and reviewing EHC Plans and support before a plan with a focus on better outcomes </a:t>
            </a:r>
          </a:p>
          <a:p>
            <a:r>
              <a:rPr lang="en-GB" dirty="0" smtClean="0"/>
              <a:t>Ensuring that Health and Social Care are fully engaged   </a:t>
            </a:r>
          </a:p>
          <a:p>
            <a:r>
              <a:rPr lang="en-GB" dirty="0" smtClean="0"/>
              <a:t>Ensure that the Local Offer provides the support to young people’s future </a:t>
            </a:r>
          </a:p>
        </p:txBody>
      </p:sp>
    </p:spTree>
    <p:extLst>
      <p:ext uri="{BB962C8B-B14F-4D97-AF65-F5344CB8AC3E}">
        <p14:creationId xmlns:p14="http://schemas.microsoft.com/office/powerpoint/2010/main" val="2253929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success look like?</a:t>
            </a:r>
            <a:endParaRPr lang="en-GB" dirty="0"/>
          </a:p>
        </p:txBody>
      </p:sp>
      <p:sp>
        <p:nvSpPr>
          <p:cNvPr id="3" name="Content Placeholder 2"/>
          <p:cNvSpPr>
            <a:spLocks noGrp="1"/>
          </p:cNvSpPr>
          <p:nvPr>
            <p:ph idx="1"/>
          </p:nvPr>
        </p:nvSpPr>
        <p:spPr/>
        <p:txBody>
          <a:bodyPr/>
          <a:lstStyle/>
          <a:p>
            <a:r>
              <a:rPr lang="en-GB" dirty="0" smtClean="0"/>
              <a:t>Outcomes gap closing and children with SEN reaching their full capabilities </a:t>
            </a:r>
          </a:p>
          <a:p>
            <a:r>
              <a:rPr lang="en-GB" dirty="0" smtClean="0"/>
              <a:t>Parent Trust in system increased</a:t>
            </a:r>
          </a:p>
          <a:p>
            <a:r>
              <a:rPr lang="en-GB" dirty="0" smtClean="0"/>
              <a:t>Change in the culture through working together</a:t>
            </a:r>
          </a:p>
          <a:p>
            <a:r>
              <a:rPr lang="en-GB" dirty="0" smtClean="0"/>
              <a:t>Professional confident about their role and schools welcoming children with SEND</a:t>
            </a:r>
          </a:p>
          <a:p>
            <a:r>
              <a:rPr lang="en-GB" dirty="0" smtClean="0"/>
              <a:t>Young people have their views listened to </a:t>
            </a:r>
            <a:endParaRPr lang="en-GB" dirty="0"/>
          </a:p>
        </p:txBody>
      </p:sp>
    </p:spTree>
    <p:extLst>
      <p:ext uri="{BB962C8B-B14F-4D97-AF65-F5344CB8AC3E}">
        <p14:creationId xmlns:p14="http://schemas.microsoft.com/office/powerpoint/2010/main" val="2453569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B661C6-36ED-4397-B46F-2320A7795BFA}" type="slidenum">
              <a:rPr lang="en-GB" smtClean="0"/>
              <a:pPr>
                <a:defRPr/>
              </a:pPr>
              <a:t>26</a:t>
            </a:fld>
            <a:endParaRPr lang="en-GB"/>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790575"/>
            <a:ext cx="52768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p:txBody>
          <a:bodyPr/>
          <a:lstStyle/>
          <a:p>
            <a:pPr eaLnBrk="1" fontAlgn="auto" hangingPunct="1">
              <a:spcAft>
                <a:spcPts val="0"/>
              </a:spcAft>
              <a:defRPr/>
            </a:pPr>
            <a:r>
              <a:rPr lang="en-GB" smtClean="0"/>
              <a:t>Contact Details </a:t>
            </a:r>
          </a:p>
        </p:txBody>
      </p:sp>
      <p:sp>
        <p:nvSpPr>
          <p:cNvPr id="48131" name="Text Placeholder 1"/>
          <p:cNvSpPr>
            <a:spLocks noGrp="1"/>
          </p:cNvSpPr>
          <p:nvPr>
            <p:ph type="body" idx="1"/>
          </p:nvPr>
        </p:nvSpPr>
        <p:spPr>
          <a:xfrm>
            <a:off x="722313" y="4627563"/>
            <a:ext cx="7772400" cy="1500187"/>
          </a:xfrm>
        </p:spPr>
        <p:txBody>
          <a:bodyPr/>
          <a:lstStyle/>
          <a:p>
            <a:pPr eaLnBrk="1" hangingPunct="1"/>
            <a:r>
              <a:rPr lang="en-GB" altLang="en-US" smtClean="0">
                <a:solidFill>
                  <a:schemeClr val="tx1"/>
                </a:solidFill>
                <a:hlinkClick r:id="rId2"/>
              </a:rPr>
              <a:t>Brian.publicaffairs@gmail.com</a:t>
            </a:r>
            <a:r>
              <a:rPr lang="en-GB" altLang="en-US" smtClean="0">
                <a:solidFill>
                  <a:schemeClr val="tx1"/>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Leaving Parents and </a:t>
            </a:r>
            <a:r>
              <a:rPr lang="en-GB" sz="3200" dirty="0"/>
              <a:t>C</a:t>
            </a:r>
            <a:r>
              <a:rPr lang="en-GB" sz="3200" dirty="0" smtClean="0"/>
              <a:t>hildren feeling like this!</a:t>
            </a:r>
            <a:endParaRPr lang="en-GB"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1700808"/>
            <a:ext cx="440213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87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342900" indent="-342900">
              <a:buAutoNum type="arabicPeriod"/>
            </a:pPr>
            <a:endParaRPr lang="en-GB" dirty="0" smtClean="0"/>
          </a:p>
          <a:p>
            <a:pPr marL="342900" indent="-342900">
              <a:buAutoNum type="arabicPeriod"/>
            </a:pPr>
            <a:endParaRPr lang="en-GB" dirty="0" smtClean="0"/>
          </a:p>
          <a:p>
            <a:pPr marL="342900" indent="-342900">
              <a:buAutoNum type="arabicPeriod"/>
            </a:pPr>
            <a:endParaRPr lang="en-GB" dirty="0" smtClean="0"/>
          </a:p>
          <a:p>
            <a:pPr marL="342900" indent="-342900">
              <a:buAutoNum type="arabicPeriod"/>
            </a:pPr>
            <a:endParaRPr lang="en-GB"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757" r="16757"/>
          <a:stretch>
            <a:fillRect/>
          </a:stretch>
        </p:blipFill>
        <p:spPr bwMode="auto">
          <a:xfrm>
            <a:off x="611560" y="838201"/>
            <a:ext cx="8151440" cy="550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84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3" y="433251"/>
            <a:ext cx="3930650" cy="606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7C9DCE5-90BE-47AD-840F-82D205E83626}" type="slidenum">
              <a:rPr lang="en-GB" altLang="en-US" sz="1400" smtClean="0">
                <a:latin typeface="Tw Cen MT" pitchFamily="34" charset="0"/>
                <a:cs typeface="Arial" pitchFamily="34" charset="0"/>
              </a:rPr>
              <a:pPr eaLnBrk="1" hangingPunct="1">
                <a:spcBef>
                  <a:spcPct val="0"/>
                </a:spcBef>
                <a:buFontTx/>
                <a:buNone/>
              </a:pPr>
              <a:t>5</a:t>
            </a:fld>
            <a:endParaRPr lang="en-GB" altLang="en-US" sz="1400" smtClean="0">
              <a:latin typeface="Tw Cen MT" pitchFamily="34" charset="0"/>
              <a:cs typeface="Arial" pitchFamily="34" charset="0"/>
            </a:endParaRP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813"/>
            <a:ext cx="4748213" cy="608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rot="16200000">
            <a:off x="4592638" y="3297238"/>
            <a:ext cx="576263" cy="61753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With a little of this…? </a:t>
            </a:r>
            <a:endParaRPr lang="en-GB"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13" y="1773238"/>
            <a:ext cx="73914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 </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“We know that the educational achievement for children with SEN is too low and the gap with their peers too wide. This is a hangover of a system, and a society, which did not place enough value on achieving good outcomes for disabled children and children with SEN”  Lamb Inquiry.</a:t>
            </a:r>
          </a:p>
          <a:p>
            <a:pPr marL="0" indent="0">
              <a:buNone/>
            </a:pPr>
            <a:endParaRPr lang="en-GB" dirty="0" smtClean="0"/>
          </a:p>
          <a:p>
            <a:endParaRPr lang="en-GB"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38541" y="2660531"/>
            <a:ext cx="3657917" cy="27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71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 Disability</a:t>
            </a:r>
            <a:endParaRPr lang="en-GB"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pPr marL="0" indent="0">
              <a:buNone/>
            </a:pPr>
            <a:r>
              <a:rPr lang="en-GB" dirty="0" smtClean="0"/>
              <a:t>Specific challenge for the Reforms:</a:t>
            </a:r>
          </a:p>
          <a:p>
            <a:r>
              <a:rPr lang="en-GB" dirty="0" smtClean="0"/>
              <a:t>Low incidence makes planning and provision across settings more complex</a:t>
            </a:r>
          </a:p>
          <a:p>
            <a:r>
              <a:rPr lang="en-GB" dirty="0" smtClean="0"/>
              <a:t>Need to ensure specialist expertise available at different levels in different settings</a:t>
            </a:r>
          </a:p>
          <a:p>
            <a:r>
              <a:rPr lang="en-GB" dirty="0" smtClean="0"/>
              <a:t>Need continuum of provision</a:t>
            </a:r>
          </a:p>
          <a:p>
            <a:r>
              <a:rPr lang="en-GB" dirty="0" smtClean="0"/>
              <a:t>Need to ensure very specialist services available regionally</a:t>
            </a:r>
          </a:p>
          <a:p>
            <a:r>
              <a:rPr lang="en-GB" dirty="0" smtClean="0"/>
              <a:t>Need to involve specialist teachers for HI/VI/MSI in assessment-</a:t>
            </a:r>
            <a:r>
              <a:rPr lang="en-GB" dirty="0" err="1" smtClean="0"/>
              <a:t>CoP</a:t>
            </a:r>
            <a:r>
              <a:rPr lang="en-GB" dirty="0" smtClean="0"/>
              <a:t> requirement</a:t>
            </a:r>
          </a:p>
          <a:p>
            <a:r>
              <a:rPr lang="en-GB" dirty="0" smtClean="0"/>
              <a:t>How to ensure young people’s involvement is more complex?  </a:t>
            </a:r>
          </a:p>
          <a:p>
            <a:endParaRPr lang="en-GB" dirty="0" smtClean="0"/>
          </a:p>
          <a:p>
            <a:endParaRPr lang="en-GB" dirty="0"/>
          </a:p>
        </p:txBody>
      </p:sp>
    </p:spTree>
    <p:extLst>
      <p:ext uri="{BB962C8B-B14F-4D97-AF65-F5344CB8AC3E}">
        <p14:creationId xmlns:p14="http://schemas.microsoft.com/office/powerpoint/2010/main" val="350652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Changed?</a:t>
            </a:r>
            <a:endParaRPr lang="en-GB" dirty="0"/>
          </a:p>
        </p:txBody>
      </p:sp>
      <p:sp>
        <p:nvSpPr>
          <p:cNvPr id="3" name="Content Placeholder 2"/>
          <p:cNvSpPr>
            <a:spLocks noGrp="1"/>
          </p:cNvSpPr>
          <p:nvPr>
            <p:ph idx="1"/>
          </p:nvPr>
        </p:nvSpPr>
        <p:spPr/>
        <p:txBody>
          <a:bodyPr>
            <a:normAutofit lnSpcReduction="10000"/>
          </a:bodyPr>
          <a:lstStyle/>
          <a:p>
            <a:r>
              <a:rPr lang="en-GB" dirty="0" smtClean="0"/>
              <a:t>School Action School Action Plus gone-Single SEN Category</a:t>
            </a:r>
          </a:p>
          <a:p>
            <a:r>
              <a:rPr lang="en-GB" dirty="0" smtClean="0"/>
              <a:t>Statements Replaced by and Education Health and Care Plan-personalised and outcome focused</a:t>
            </a:r>
          </a:p>
          <a:p>
            <a:r>
              <a:rPr lang="en-GB" dirty="0" smtClean="0"/>
              <a:t>Young people have additional rights post 16 </a:t>
            </a:r>
          </a:p>
          <a:p>
            <a:r>
              <a:rPr lang="en-GB" dirty="0" smtClean="0"/>
              <a:t>LDA’s replaced by an Education Health and Care Plan</a:t>
            </a:r>
          </a:p>
          <a:p>
            <a:r>
              <a:rPr lang="en-GB" dirty="0" smtClean="0"/>
              <a:t>Introduction of a Local Offer</a:t>
            </a:r>
            <a:endParaRPr lang="en-GB" dirty="0"/>
          </a:p>
        </p:txBody>
      </p:sp>
    </p:spTree>
    <p:extLst>
      <p:ext uri="{BB962C8B-B14F-4D97-AF65-F5344CB8AC3E}">
        <p14:creationId xmlns:p14="http://schemas.microsoft.com/office/powerpoint/2010/main" val="1163958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3816</TotalTime>
  <Words>1787</Words>
  <Application>Microsoft Office PowerPoint</Application>
  <PresentationFormat>On-screen Show (4:3)</PresentationFormat>
  <Paragraphs>122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Tw Cen MT</vt:lpstr>
      <vt:lpstr>Office Theme</vt:lpstr>
      <vt:lpstr>The New SEND Reforms 9 months on-how are they working out?</vt:lpstr>
      <vt:lpstr>From this…..?</vt:lpstr>
      <vt:lpstr>Leaving Parents and Children feeling like this!</vt:lpstr>
      <vt:lpstr>PowerPoint Presentation</vt:lpstr>
      <vt:lpstr>PowerPoint Presentation</vt:lpstr>
      <vt:lpstr>With a little of this…? </vt:lpstr>
      <vt:lpstr>Outcomes </vt:lpstr>
      <vt:lpstr>Sensory Disability</vt:lpstr>
      <vt:lpstr>What's Changed?</vt:lpstr>
      <vt:lpstr>Different Levels of Change</vt:lpstr>
      <vt:lpstr>Outcomes </vt:lpstr>
      <vt:lpstr>Local Offer</vt:lpstr>
      <vt:lpstr>What has been happening? </vt:lpstr>
      <vt:lpstr>Local Offer Challenges </vt:lpstr>
      <vt:lpstr>Education, Health and Care Plans</vt:lpstr>
      <vt:lpstr>EHC Plans</vt:lpstr>
      <vt:lpstr>What has been happening-EHC Plans?</vt:lpstr>
      <vt:lpstr>Challenges </vt:lpstr>
      <vt:lpstr>How well is it working? </vt:lpstr>
      <vt:lpstr>Local Authorities View</vt:lpstr>
      <vt:lpstr>Schools Duties</vt:lpstr>
      <vt:lpstr>PowerPoint Presentation</vt:lpstr>
      <vt:lpstr>Schools-What has been happening? </vt:lpstr>
      <vt:lpstr>Challenges for next stages</vt:lpstr>
      <vt:lpstr>What will success look like?</vt:lpstr>
      <vt:lpstr>PowerPoint Presentation</vt:lpstr>
      <vt:lpstr>Contact Details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Co-production Six Months On</dc:title>
  <dc:creator>brian</dc:creator>
  <cp:lastModifiedBy>Rosie C Denham</cp:lastModifiedBy>
  <cp:revision>92</cp:revision>
  <dcterms:created xsi:type="dcterms:W3CDTF">2015-02-11T10:28:26Z</dcterms:created>
  <dcterms:modified xsi:type="dcterms:W3CDTF">2015-07-23T11:23:38Z</dcterms:modified>
</cp:coreProperties>
</file>