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5" r:id="rId5"/>
    <p:sldId id="260" r:id="rId6"/>
    <p:sldId id="266" r:id="rId7"/>
    <p:sldId id="264" r:id="rId8"/>
    <p:sldId id="267"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08"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48766556-20DD-47F3-BECA-D3B4923A3D2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cid:48766556-20DD-47F3-BECA-D3B4923A3D2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cid:48766556-20DD-47F3-BECA-D3B4923A3D2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cid:48766556-20DD-47F3-BECA-D3B4923A3D2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cid:48766556-20DD-47F3-BECA-D3B4923A3D2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cid:48766556-20DD-47F3-BECA-D3B4923A3D2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cid:48766556-20DD-47F3-BECA-D3B4923A3D2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cid:48766556-20DD-47F3-BECA-D3B4923A3D2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cid:48766556-20DD-47F3-BECA-D3B4923A3D2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cid:48766556-20DD-47F3-BECA-D3B4923A3D2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cid:48766556-20DD-47F3-BECA-D3B4923A3D2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Audiology clinics in special schools – our experiences</a:t>
            </a:r>
            <a:endParaRPr lang="en-GB" dirty="0"/>
          </a:p>
        </p:txBody>
      </p:sp>
      <p:sp>
        <p:nvSpPr>
          <p:cNvPr id="3" name="Subtitle 2"/>
          <p:cNvSpPr>
            <a:spLocks noGrp="1"/>
          </p:cNvSpPr>
          <p:nvPr>
            <p:ph type="subTitle" idx="1"/>
          </p:nvPr>
        </p:nvSpPr>
        <p:spPr/>
        <p:txBody>
          <a:bodyPr/>
          <a:lstStyle/>
          <a:p>
            <a:r>
              <a:rPr lang="en-GB" dirty="0" smtClean="0"/>
              <a:t>Caroline Payne</a:t>
            </a:r>
          </a:p>
          <a:p>
            <a:r>
              <a:rPr lang="en-GB" dirty="0"/>
              <a:t> </a:t>
            </a:r>
            <a:r>
              <a:rPr lang="en-GB" dirty="0" smtClean="0"/>
              <a:t>Principal Audiologist</a:t>
            </a:r>
          </a:p>
          <a:p>
            <a:r>
              <a:rPr lang="en-GB" dirty="0" smtClean="0"/>
              <a:t>Chime Social Enterprise</a:t>
            </a:r>
            <a:endParaRPr lang="en-GB" dirty="0"/>
          </a:p>
        </p:txBody>
      </p:sp>
      <p:pic>
        <p:nvPicPr>
          <p:cNvPr id="4" name="Picture 3" descr="cid:48766556-20DD-47F3-BECA-D3B4923A3D20"/>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553200" y="457200"/>
            <a:ext cx="1637665" cy="877570"/>
          </a:xfrm>
          <a:prstGeom prst="rect">
            <a:avLst/>
          </a:prstGeom>
          <a:noFill/>
          <a:ln>
            <a:noFill/>
          </a:ln>
          <a:extLst/>
        </p:spPr>
      </p:pic>
    </p:spTree>
    <p:extLst>
      <p:ext uri="{BB962C8B-B14F-4D97-AF65-F5344CB8AC3E}">
        <p14:creationId xmlns:p14="http://schemas.microsoft.com/office/powerpoint/2010/main" val="1889400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dirty="0" smtClean="0"/>
              <a:t>What we are doing differently</a:t>
            </a:r>
            <a:endParaRPr lang="en-GB" sz="3600" dirty="0"/>
          </a:p>
        </p:txBody>
      </p:sp>
      <p:sp>
        <p:nvSpPr>
          <p:cNvPr id="3" name="Content Placeholder 2"/>
          <p:cNvSpPr>
            <a:spLocks noGrp="1"/>
          </p:cNvSpPr>
          <p:nvPr>
            <p:ph idx="1"/>
          </p:nvPr>
        </p:nvSpPr>
        <p:spPr/>
        <p:txBody>
          <a:bodyPr>
            <a:normAutofit fontScale="85000" lnSpcReduction="10000"/>
          </a:bodyPr>
          <a:lstStyle/>
          <a:p>
            <a:r>
              <a:rPr lang="en-GB" dirty="0" smtClean="0"/>
              <a:t>Routinely inviting parents to attend their child’s appointment at school</a:t>
            </a:r>
          </a:p>
          <a:p>
            <a:r>
              <a:rPr lang="en-GB" dirty="0" smtClean="0"/>
              <a:t>Where parents are unable to attend asking for information regarding any concerns they have about their child’s hearing</a:t>
            </a:r>
          </a:p>
          <a:p>
            <a:r>
              <a:rPr lang="en-GB" dirty="0" smtClean="0"/>
              <a:t>Using Individual Management Plans to inform parents and school of outcomes</a:t>
            </a:r>
          </a:p>
          <a:p>
            <a:r>
              <a:rPr lang="en-GB" dirty="0" smtClean="0"/>
              <a:t>Identifying a lead teacher within the school to ensure staff are informed of and engaged with the process</a:t>
            </a:r>
          </a:p>
          <a:p>
            <a:r>
              <a:rPr lang="en-GB" dirty="0" smtClean="0"/>
              <a:t>Working to try and involve the Advisory Teacher’s in attending clinics with us</a:t>
            </a:r>
          </a:p>
        </p:txBody>
      </p:sp>
      <p:pic>
        <p:nvPicPr>
          <p:cNvPr id="4" name="Picture 3" descr="cid:48766556-20DD-47F3-BECA-D3B4923A3D20"/>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858000" y="381000"/>
            <a:ext cx="1637665" cy="877570"/>
          </a:xfrm>
          <a:prstGeom prst="rect">
            <a:avLst/>
          </a:prstGeom>
          <a:noFill/>
          <a:ln>
            <a:noFill/>
          </a:ln>
          <a:extLst/>
        </p:spPr>
      </p:pic>
    </p:spTree>
    <p:extLst>
      <p:ext uri="{BB962C8B-B14F-4D97-AF65-F5344CB8AC3E}">
        <p14:creationId xmlns:p14="http://schemas.microsoft.com/office/powerpoint/2010/main" val="2230721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Going forwards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Plan to replicate changes across all special schools in our area. Need to identify a lead teacher at each school.</a:t>
            </a:r>
          </a:p>
          <a:p>
            <a:r>
              <a:rPr lang="en-GB" dirty="0" smtClean="0"/>
              <a:t>Need for clarity around what support the Advisory Teachers for HI children are able to offer in this area. Dialogue with managers/ commissioners? Via Devon strategic CHSWG?</a:t>
            </a:r>
          </a:p>
          <a:p>
            <a:r>
              <a:rPr lang="en-GB" dirty="0" smtClean="0"/>
              <a:t>Investigate the need for provision of training for staff at special schools around listening/ hearing impairment. Introduce some of the learning from Somerset study?</a:t>
            </a:r>
            <a:endParaRPr lang="en-GB" dirty="0"/>
          </a:p>
        </p:txBody>
      </p:sp>
      <p:pic>
        <p:nvPicPr>
          <p:cNvPr id="4" name="Picture 3" descr="cid:48766556-20DD-47F3-BECA-D3B4923A3D20"/>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858000" y="381000"/>
            <a:ext cx="1637665" cy="877570"/>
          </a:xfrm>
          <a:prstGeom prst="rect">
            <a:avLst/>
          </a:prstGeom>
          <a:noFill/>
          <a:ln>
            <a:noFill/>
          </a:ln>
          <a:extLst/>
        </p:spPr>
      </p:pic>
    </p:spTree>
    <p:extLst>
      <p:ext uri="{BB962C8B-B14F-4D97-AF65-F5344CB8AC3E}">
        <p14:creationId xmlns:p14="http://schemas.microsoft.com/office/powerpoint/2010/main" val="2230721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Historical perspective</a:t>
            </a:r>
            <a:endParaRPr lang="en-GB" sz="4000" dirty="0"/>
          </a:p>
        </p:txBody>
      </p:sp>
      <p:sp>
        <p:nvSpPr>
          <p:cNvPr id="3" name="Content Placeholder 2"/>
          <p:cNvSpPr>
            <a:spLocks noGrp="1"/>
          </p:cNvSpPr>
          <p:nvPr>
            <p:ph idx="1"/>
          </p:nvPr>
        </p:nvSpPr>
        <p:spPr/>
        <p:txBody>
          <a:bodyPr>
            <a:normAutofit fontScale="85000" lnSpcReduction="10000"/>
          </a:bodyPr>
          <a:lstStyle/>
          <a:p>
            <a:r>
              <a:rPr lang="en-GB" dirty="0" smtClean="0"/>
              <a:t>Audiology in this area (Exeter, Mid and East Devon) has run clinics in local special schools for many years in order to  provide the school entry hearing screen.</a:t>
            </a:r>
          </a:p>
          <a:p>
            <a:r>
              <a:rPr lang="en-GB" dirty="0" smtClean="0"/>
              <a:t>Historically these clinics were run jointly with Advisory Teachers for HI children however as their role has changed and their caseloads increased this has stopped.</a:t>
            </a:r>
          </a:p>
          <a:p>
            <a:r>
              <a:rPr lang="en-GB" dirty="0" smtClean="0"/>
              <a:t>More recently it has become obvious there is a gap in provision for children with hearing loss in these schools and less awareness of the importance of hearing well within the classroom.</a:t>
            </a:r>
            <a:endParaRPr lang="en-GB" dirty="0"/>
          </a:p>
        </p:txBody>
      </p:sp>
      <p:pic>
        <p:nvPicPr>
          <p:cNvPr id="4" name="Picture 3" descr="cid:48766556-20DD-47F3-BECA-D3B4923A3D20"/>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858000" y="381000"/>
            <a:ext cx="1637665" cy="877570"/>
          </a:xfrm>
          <a:prstGeom prst="rect">
            <a:avLst/>
          </a:prstGeom>
          <a:noFill/>
          <a:ln>
            <a:noFill/>
          </a:ln>
          <a:extLst/>
        </p:spPr>
      </p:pic>
    </p:spTree>
    <p:extLst>
      <p:ext uri="{BB962C8B-B14F-4D97-AF65-F5344CB8AC3E}">
        <p14:creationId xmlns:p14="http://schemas.microsoft.com/office/powerpoint/2010/main" val="2290870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 </a:t>
            </a:r>
            <a:r>
              <a:rPr lang="en-GB" dirty="0"/>
              <a:t>S</a:t>
            </a:r>
            <a:r>
              <a:rPr lang="en-GB" dirty="0" smtClean="0"/>
              <a:t>arah</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Sarah had hearing tested as a baby via the NICU which indicated NCR bilaterally for OAE with satisfactory click ABR results, discharged at that stage</a:t>
            </a:r>
          </a:p>
          <a:p>
            <a:r>
              <a:rPr lang="en-GB" dirty="0" smtClean="0"/>
              <a:t>Re-referred aged 2 ½ as part of a wider assessment of her complex needs which include ASD and developmental delay. Repeat ABR indicated borderline thresholds for high frequencies, again discharged</a:t>
            </a:r>
          </a:p>
          <a:p>
            <a:r>
              <a:rPr lang="en-GB" dirty="0" smtClean="0"/>
              <a:t>Subsequent hearing tests were attempted at school although Sarah did not engage well in the early years finding the tests distressing</a:t>
            </a:r>
          </a:p>
        </p:txBody>
      </p:sp>
      <p:pic>
        <p:nvPicPr>
          <p:cNvPr id="4" name="Picture 3" descr="cid:48766556-20DD-47F3-BECA-D3B4923A3D20"/>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858000" y="381000"/>
            <a:ext cx="1637665" cy="877570"/>
          </a:xfrm>
          <a:prstGeom prst="rect">
            <a:avLst/>
          </a:prstGeom>
          <a:noFill/>
          <a:ln>
            <a:noFill/>
          </a:ln>
          <a:extLst/>
        </p:spPr>
      </p:pic>
    </p:spTree>
    <p:extLst>
      <p:ext uri="{BB962C8B-B14F-4D97-AF65-F5344CB8AC3E}">
        <p14:creationId xmlns:p14="http://schemas.microsoft.com/office/powerpoint/2010/main" val="2230721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Sarah (</a:t>
            </a:r>
            <a:r>
              <a:rPr lang="en-GB" dirty="0" err="1" smtClean="0"/>
              <a:t>cont</a:t>
            </a:r>
            <a:r>
              <a:rPr lang="en-GB" dirty="0" smtClean="0"/>
              <a:t>)</a:t>
            </a:r>
            <a:endParaRPr lang="en-GB" dirty="0"/>
          </a:p>
        </p:txBody>
      </p:sp>
      <p:sp>
        <p:nvSpPr>
          <p:cNvPr id="3" name="Content Placeholder 2"/>
          <p:cNvSpPr>
            <a:spLocks noGrp="1"/>
          </p:cNvSpPr>
          <p:nvPr>
            <p:ph idx="1"/>
          </p:nvPr>
        </p:nvSpPr>
        <p:spPr/>
        <p:txBody>
          <a:bodyPr>
            <a:normAutofit fontScale="77500" lnSpcReduction="20000"/>
          </a:bodyPr>
          <a:lstStyle/>
          <a:p>
            <a:r>
              <a:rPr lang="en-GB" dirty="0"/>
              <a:t>Age 10 results consistently indicated a moderate high frequency hearing loss but there were no parental or school concerns and hearing aids were not considered an option as it was felt Sarah would be distressed by them</a:t>
            </a:r>
          </a:p>
          <a:p>
            <a:r>
              <a:rPr lang="en-GB" dirty="0"/>
              <a:t>Annual review until age 12 when parents reported noticing hearing difficulties (Sarah was making more progress with language at this stage). Hearing aids fitted – initially open life tips due to tactile defensiveness</a:t>
            </a:r>
          </a:p>
          <a:p>
            <a:r>
              <a:rPr lang="en-GB" dirty="0"/>
              <a:t>Sarah has tolerated the hearing aids well from the beginning , choosing to wear both , now uses conventional </a:t>
            </a:r>
            <a:r>
              <a:rPr lang="en-GB" dirty="0" err="1"/>
              <a:t>earmoulds</a:t>
            </a:r>
            <a:r>
              <a:rPr lang="en-GB" dirty="0"/>
              <a:t> and has even tolerated real ear measurement</a:t>
            </a:r>
          </a:p>
          <a:p>
            <a:endParaRPr lang="en-GB" dirty="0"/>
          </a:p>
        </p:txBody>
      </p:sp>
      <p:pic>
        <p:nvPicPr>
          <p:cNvPr id="4" name="Picture 3" descr="cid:48766556-20DD-47F3-BECA-D3B4923A3D20"/>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858000" y="381000"/>
            <a:ext cx="1637665" cy="877570"/>
          </a:xfrm>
          <a:prstGeom prst="rect">
            <a:avLst/>
          </a:prstGeom>
          <a:noFill/>
          <a:ln>
            <a:noFill/>
          </a:ln>
          <a:extLst/>
        </p:spPr>
      </p:pic>
    </p:spTree>
    <p:extLst>
      <p:ext uri="{BB962C8B-B14F-4D97-AF65-F5344CB8AC3E}">
        <p14:creationId xmlns:p14="http://schemas.microsoft.com/office/powerpoint/2010/main" val="3712133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James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James has CHARGE syndrome and a complex medical history. Initial ABR indicated a hearing loss for the left ear but he was not followed up at that stage</a:t>
            </a:r>
          </a:p>
          <a:p>
            <a:r>
              <a:rPr lang="en-GB" dirty="0" smtClean="0"/>
              <a:t>At age 2, concerns were raised about lack of vocalisation and behavioural testing indicated overall moderately raised thresholds in the presence of middle ear congestion; parents were not concerned about hearing. James was referred to ENT but subsequently did not attend</a:t>
            </a:r>
          </a:p>
          <a:p>
            <a:r>
              <a:rPr lang="en-GB" dirty="0" smtClean="0"/>
              <a:t>At age 6, he was re referred, behavioural testing proved difficult. Grommets were subsequently inserted in Bristol. Subsequent appointments with audiology were not attended</a:t>
            </a:r>
          </a:p>
          <a:p>
            <a:r>
              <a:rPr lang="en-GB" dirty="0" smtClean="0"/>
              <a:t>At age 10, James was seen at school for testing which indicated significantly raised levels for McCormick toy test, he was unable to concentrate for PTA although bone conduction appeared significantly better than overall levels</a:t>
            </a:r>
          </a:p>
          <a:p>
            <a:endParaRPr lang="en-GB" dirty="0" smtClean="0"/>
          </a:p>
          <a:p>
            <a:endParaRPr lang="en-GB" dirty="0" smtClean="0"/>
          </a:p>
          <a:p>
            <a:endParaRPr lang="en-GB" dirty="0"/>
          </a:p>
        </p:txBody>
      </p:sp>
      <p:pic>
        <p:nvPicPr>
          <p:cNvPr id="4" name="Picture 3" descr="cid:48766556-20DD-47F3-BECA-D3B4923A3D20"/>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858000" y="381000"/>
            <a:ext cx="1637665" cy="877570"/>
          </a:xfrm>
          <a:prstGeom prst="rect">
            <a:avLst/>
          </a:prstGeom>
          <a:noFill/>
          <a:ln>
            <a:noFill/>
          </a:ln>
          <a:extLst/>
        </p:spPr>
      </p:pic>
    </p:spTree>
    <p:extLst>
      <p:ext uri="{BB962C8B-B14F-4D97-AF65-F5344CB8AC3E}">
        <p14:creationId xmlns:p14="http://schemas.microsoft.com/office/powerpoint/2010/main" val="2230721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James (</a:t>
            </a:r>
            <a:r>
              <a:rPr lang="en-GB" dirty="0" err="1" smtClean="0"/>
              <a:t>cont</a:t>
            </a:r>
            <a:r>
              <a:rPr lang="en-GB" dirty="0" smtClean="0"/>
              <a:t>)</a:t>
            </a:r>
            <a:endParaRPr lang="en-GB" dirty="0"/>
          </a:p>
        </p:txBody>
      </p:sp>
      <p:sp>
        <p:nvSpPr>
          <p:cNvPr id="3" name="Content Placeholder 2"/>
          <p:cNvSpPr>
            <a:spLocks noGrp="1"/>
          </p:cNvSpPr>
          <p:nvPr>
            <p:ph idx="1"/>
          </p:nvPr>
        </p:nvSpPr>
        <p:spPr/>
        <p:txBody>
          <a:bodyPr>
            <a:normAutofit fontScale="70000" lnSpcReduction="20000"/>
          </a:bodyPr>
          <a:lstStyle/>
          <a:p>
            <a:r>
              <a:rPr lang="en-GB" dirty="0"/>
              <a:t>Discussed a </a:t>
            </a:r>
            <a:r>
              <a:rPr lang="en-GB" dirty="0" err="1"/>
              <a:t>softband</a:t>
            </a:r>
            <a:r>
              <a:rPr lang="en-GB" dirty="0"/>
              <a:t> </a:t>
            </a:r>
            <a:r>
              <a:rPr lang="en-GB" dirty="0" err="1"/>
              <a:t>baha</a:t>
            </a:r>
            <a:r>
              <a:rPr lang="en-GB" dirty="0"/>
              <a:t> with parents which was subsequently fitted and gave noticeable benefit</a:t>
            </a:r>
          </a:p>
          <a:p>
            <a:r>
              <a:rPr lang="en-GB" dirty="0"/>
              <a:t>Consistent use was difficult to establish with lost and faulty devices but support was given by his class teacher and consistent use established in that environment</a:t>
            </a:r>
          </a:p>
          <a:p>
            <a:r>
              <a:rPr lang="en-GB" dirty="0"/>
              <a:t>Due to comfort issues implantation was considered at age 12 years. School and parents were given information to help support James through the </a:t>
            </a:r>
            <a:r>
              <a:rPr lang="en-GB" dirty="0" smtClean="0"/>
              <a:t>process. PTA at that stage indicated a bilateral mixed hearing loss ranging from severely raised thresholds in the low frequencies to mild/ moderate in the high frequencies</a:t>
            </a:r>
            <a:endParaRPr lang="en-GB" dirty="0"/>
          </a:p>
          <a:p>
            <a:r>
              <a:rPr lang="en-GB" dirty="0"/>
              <a:t>James now has an implanted abutment, he still needs to be encouraged to use the aid consistently. He will report if the battery is flat. Aided thresholds are good. His behaviour at school  is noted to deteriorate when not using the aid</a:t>
            </a:r>
          </a:p>
          <a:p>
            <a:endParaRPr lang="en-GB" dirty="0"/>
          </a:p>
        </p:txBody>
      </p:sp>
      <p:pic>
        <p:nvPicPr>
          <p:cNvPr id="4" name="Picture 3" descr="cid:48766556-20DD-47F3-BECA-D3B4923A3D20"/>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858000" y="381000"/>
            <a:ext cx="1637665" cy="877570"/>
          </a:xfrm>
          <a:prstGeom prst="rect">
            <a:avLst/>
          </a:prstGeom>
          <a:noFill/>
          <a:ln>
            <a:noFill/>
          </a:ln>
          <a:extLst/>
        </p:spPr>
      </p:pic>
    </p:spTree>
    <p:extLst>
      <p:ext uri="{BB962C8B-B14F-4D97-AF65-F5344CB8AC3E}">
        <p14:creationId xmlns:p14="http://schemas.microsoft.com/office/powerpoint/2010/main" val="766679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David</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David required resuscitation at birth and initial OAE testing although meeting clear response criteria indicated no responses in the highest frequency band. Subsequent behavioural testing confirmed a severe high frequency hearing loss above 3 kHz</a:t>
            </a:r>
          </a:p>
          <a:p>
            <a:r>
              <a:rPr lang="en-GB" dirty="0" smtClean="0"/>
              <a:t>Parents were reluctant to trial hearing aids. Hearing was monitored and hearing aids fitted when </a:t>
            </a:r>
            <a:r>
              <a:rPr lang="en-GB" dirty="0" err="1" smtClean="0"/>
              <a:t>inclarities</a:t>
            </a:r>
            <a:r>
              <a:rPr lang="en-GB" dirty="0" smtClean="0"/>
              <a:t> in speech became apparent and a trial was requested by SLT. It took a couple of years to establish consistent use at school, but aids were not worn at home (David has some tactile sensitivity)</a:t>
            </a:r>
          </a:p>
          <a:p>
            <a:r>
              <a:rPr lang="en-GB" dirty="0" smtClean="0"/>
              <a:t>Consistent use maintained at mainstream primary school with support from Advisory HI teacher</a:t>
            </a:r>
          </a:p>
          <a:p>
            <a:endParaRPr lang="en-GB" dirty="0" smtClean="0"/>
          </a:p>
          <a:p>
            <a:endParaRPr lang="en-GB" dirty="0" smtClean="0"/>
          </a:p>
          <a:p>
            <a:endParaRPr lang="en-GB" dirty="0"/>
          </a:p>
        </p:txBody>
      </p:sp>
      <p:pic>
        <p:nvPicPr>
          <p:cNvPr id="4" name="Picture 3" descr="cid:48766556-20DD-47F3-BECA-D3B4923A3D20"/>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858000" y="381000"/>
            <a:ext cx="1637665" cy="877570"/>
          </a:xfrm>
          <a:prstGeom prst="rect">
            <a:avLst/>
          </a:prstGeom>
          <a:noFill/>
          <a:ln>
            <a:noFill/>
          </a:ln>
          <a:extLst/>
        </p:spPr>
      </p:pic>
    </p:spTree>
    <p:extLst>
      <p:ext uri="{BB962C8B-B14F-4D97-AF65-F5344CB8AC3E}">
        <p14:creationId xmlns:p14="http://schemas.microsoft.com/office/powerpoint/2010/main" val="2113362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David(</a:t>
            </a:r>
            <a:r>
              <a:rPr lang="en-GB" dirty="0" err="1" smtClean="0"/>
              <a:t>cont</a:t>
            </a:r>
            <a:r>
              <a:rPr lang="en-GB" dirty="0" smtClean="0"/>
              <a:t>)</a:t>
            </a:r>
            <a:endParaRPr lang="en-GB" dirty="0"/>
          </a:p>
        </p:txBody>
      </p:sp>
      <p:sp>
        <p:nvSpPr>
          <p:cNvPr id="3" name="Content Placeholder 2"/>
          <p:cNvSpPr>
            <a:spLocks noGrp="1"/>
          </p:cNvSpPr>
          <p:nvPr>
            <p:ph idx="1"/>
          </p:nvPr>
        </p:nvSpPr>
        <p:spPr/>
        <p:txBody>
          <a:bodyPr>
            <a:normAutofit fontScale="85000" lnSpcReduction="20000"/>
          </a:bodyPr>
          <a:lstStyle/>
          <a:p>
            <a:r>
              <a:rPr lang="en-GB" dirty="0"/>
              <a:t>On transfer to special school (age 9 years) hearing aids were not worn. An audiology visit found staff not aware of the hearing loss or hearing aids although </a:t>
            </a:r>
            <a:r>
              <a:rPr lang="en-GB" dirty="0" smtClean="0"/>
              <a:t>these had been sent </a:t>
            </a:r>
            <a:r>
              <a:rPr lang="en-GB" dirty="0"/>
              <a:t>in by home. </a:t>
            </a:r>
            <a:r>
              <a:rPr lang="en-GB" dirty="0" smtClean="0"/>
              <a:t>There was no </a:t>
            </a:r>
            <a:r>
              <a:rPr lang="en-GB" dirty="0"/>
              <a:t>support from </a:t>
            </a:r>
            <a:r>
              <a:rPr lang="en-GB" dirty="0" smtClean="0"/>
              <a:t>Advisory HI Teacher. Attendance by the family </a:t>
            </a:r>
            <a:r>
              <a:rPr lang="en-GB" dirty="0"/>
              <a:t>at </a:t>
            </a:r>
            <a:r>
              <a:rPr lang="en-GB" dirty="0" smtClean="0"/>
              <a:t>audiology </a:t>
            </a:r>
            <a:r>
              <a:rPr lang="en-GB" dirty="0"/>
              <a:t>appointments at </a:t>
            </a:r>
            <a:r>
              <a:rPr lang="en-GB" dirty="0" smtClean="0"/>
              <a:t>the hospital was also poor at this stage </a:t>
            </a:r>
            <a:endParaRPr lang="en-GB" dirty="0"/>
          </a:p>
          <a:p>
            <a:r>
              <a:rPr lang="en-GB" dirty="0"/>
              <a:t>18 months later consistent use of hearing aids has again been established at school. Aided thresholds across the speech frequency range are good and aided McCormick Toy testing indicates 100% at quiet voice </a:t>
            </a:r>
            <a:r>
              <a:rPr lang="en-GB" dirty="0" smtClean="0"/>
              <a:t>levels</a:t>
            </a:r>
            <a:endParaRPr lang="en-GB" dirty="0"/>
          </a:p>
          <a:p>
            <a:endParaRPr lang="en-GB" dirty="0"/>
          </a:p>
        </p:txBody>
      </p:sp>
      <p:pic>
        <p:nvPicPr>
          <p:cNvPr id="4" name="Picture 3" descr="cid:48766556-20DD-47F3-BECA-D3B4923A3D20"/>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858000" y="381000"/>
            <a:ext cx="1637665" cy="877570"/>
          </a:xfrm>
          <a:prstGeom prst="rect">
            <a:avLst/>
          </a:prstGeom>
          <a:noFill/>
          <a:ln>
            <a:noFill/>
          </a:ln>
          <a:extLst/>
        </p:spPr>
      </p:pic>
    </p:spTree>
    <p:extLst>
      <p:ext uri="{BB962C8B-B14F-4D97-AF65-F5344CB8AC3E}">
        <p14:creationId xmlns:p14="http://schemas.microsoft.com/office/powerpoint/2010/main" val="3788264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Improving the Service</a:t>
            </a:r>
            <a:endParaRPr lang="en-GB" sz="4000" dirty="0"/>
          </a:p>
        </p:txBody>
      </p:sp>
      <p:sp>
        <p:nvSpPr>
          <p:cNvPr id="3" name="Content Placeholder 2"/>
          <p:cNvSpPr>
            <a:spLocks noGrp="1"/>
          </p:cNvSpPr>
          <p:nvPr>
            <p:ph idx="1"/>
          </p:nvPr>
        </p:nvSpPr>
        <p:spPr/>
        <p:txBody>
          <a:bodyPr/>
          <a:lstStyle/>
          <a:p>
            <a:r>
              <a:rPr lang="en-GB" dirty="0" smtClean="0"/>
              <a:t>Concerns were raised at the local CHSWG</a:t>
            </a:r>
          </a:p>
          <a:p>
            <a:r>
              <a:rPr lang="en-GB" dirty="0" smtClean="0"/>
              <a:t>Information shared via CHSWG of learning in other areas</a:t>
            </a:r>
          </a:p>
          <a:p>
            <a:r>
              <a:rPr lang="en-GB" dirty="0" smtClean="0"/>
              <a:t>Involvement of our local Paediatrician in dialogue with special schools and in attending a clinic</a:t>
            </a:r>
          </a:p>
          <a:p>
            <a:r>
              <a:rPr lang="en-GB" dirty="0" smtClean="0"/>
              <a:t>Identified changes to current practice which could be readily implemented</a:t>
            </a:r>
          </a:p>
          <a:p>
            <a:endParaRPr lang="en-GB" dirty="0" smtClean="0"/>
          </a:p>
          <a:p>
            <a:endParaRPr lang="en-GB" dirty="0"/>
          </a:p>
        </p:txBody>
      </p:sp>
      <p:pic>
        <p:nvPicPr>
          <p:cNvPr id="4" name="Picture 3" descr="cid:48766556-20DD-47F3-BECA-D3B4923A3D20"/>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858000" y="381000"/>
            <a:ext cx="1637665" cy="877570"/>
          </a:xfrm>
          <a:prstGeom prst="rect">
            <a:avLst/>
          </a:prstGeom>
          <a:noFill/>
          <a:ln>
            <a:noFill/>
          </a:ln>
          <a:extLst/>
        </p:spPr>
      </p:pic>
    </p:spTree>
    <p:extLst>
      <p:ext uri="{BB962C8B-B14F-4D97-AF65-F5344CB8AC3E}">
        <p14:creationId xmlns:p14="http://schemas.microsoft.com/office/powerpoint/2010/main" val="2230721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990</Words>
  <Application>Microsoft Office PowerPoint</Application>
  <PresentationFormat>On-screen Show (4:3)</PresentationFormat>
  <Paragraphs>50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Audiology clinics in special schools – our experiences</vt:lpstr>
      <vt:lpstr>Historical perspective</vt:lpstr>
      <vt:lpstr>Case study - Sarah</vt:lpstr>
      <vt:lpstr>Sarah (cont)</vt:lpstr>
      <vt:lpstr>Case Study- James</vt:lpstr>
      <vt:lpstr>James (cont)</vt:lpstr>
      <vt:lpstr>Case study- David</vt:lpstr>
      <vt:lpstr>David(cont)</vt:lpstr>
      <vt:lpstr>Improving the Service</vt:lpstr>
      <vt:lpstr>What we are doing differently</vt:lpstr>
      <vt:lpstr>Going forwards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Payne</dc:creator>
  <cp:lastModifiedBy>Rosie C Denham</cp:lastModifiedBy>
  <cp:revision>20</cp:revision>
  <dcterms:created xsi:type="dcterms:W3CDTF">2006-08-16T00:00:00Z</dcterms:created>
  <dcterms:modified xsi:type="dcterms:W3CDTF">2015-07-05T21:00:07Z</dcterms:modified>
</cp:coreProperties>
</file>